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315" r:id="rId42"/>
    <p:sldId id="298" r:id="rId43"/>
    <p:sldId id="299" r:id="rId44"/>
    <p:sldId id="300" r:id="rId45"/>
    <p:sldId id="305" r:id="rId46"/>
    <p:sldId id="306" r:id="rId47"/>
    <p:sldId id="307" r:id="rId48"/>
    <p:sldId id="308" r:id="rId49"/>
    <p:sldId id="309" r:id="rId50"/>
    <p:sldId id="310" r:id="rId51"/>
    <p:sldId id="311" r:id="rId52"/>
    <p:sldId id="312" r:id="rId53"/>
    <p:sldId id="313" r:id="rId54"/>
    <p:sldId id="31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3EA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3" d="100"/>
          <a:sy n="63" d="100"/>
        </p:scale>
        <p:origin x="780" y="6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1462CB3-FB80-43C3-9E51-986EEC8FF714}" type="datetimeFigureOut">
              <a:rPr lang="en-GB" smtClean="0"/>
              <a:t>10/06/2019</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19605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46156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558293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02281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439240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462CB3-FB80-43C3-9E51-986EEC8FF714}" type="datetimeFigureOut">
              <a:rPr lang="en-GB" smtClean="0"/>
              <a:t>10/06/2019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422054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462CB3-FB80-43C3-9E51-986EEC8FF714}" type="datetimeFigureOut">
              <a:rPr lang="en-GB" smtClean="0"/>
              <a:t>10/06/2019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56630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10/06/2019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763072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10/06/2019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411816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10/06/2019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931171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462CB3-FB80-43C3-9E51-986EEC8FF714}" type="datetimeFigureOut">
              <a:rPr lang="en-GB" smtClean="0"/>
              <a:t>10/06/2019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75204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94948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62CB3-FB80-43C3-9E51-986EEC8FF714}" type="datetimeFigureOut">
              <a:rPr lang="en-GB" smtClean="0"/>
              <a:t>10/06/2019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2010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62CB3-FB80-43C3-9E51-986EEC8FF714}" type="datetimeFigureOut">
              <a:rPr lang="en-GB" smtClean="0"/>
              <a:t>10/06/2019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45673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62CB3-FB80-43C3-9E51-986EEC8FF714}" type="datetimeFigureOut">
              <a:rPr lang="en-GB" smtClean="0"/>
              <a:t>10/06/2019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63460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41607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10/06/2019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710266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462CB3-FB80-43C3-9E51-986EEC8FF714}" type="datetimeFigureOut">
              <a:rPr lang="en-GB" smtClean="0"/>
              <a:t>10/06/2019</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D4DDB-243B-4A98-B0FB-D5D2B2932FFC}" type="slidenum">
              <a:rPr lang="en-GB" smtClean="0"/>
              <a:t>‹#›</a:t>
            </a:fld>
            <a:endParaRPr lang="en-GB"/>
          </a:p>
        </p:txBody>
      </p:sp>
    </p:spTree>
    <p:extLst>
      <p:ext uri="{BB962C8B-B14F-4D97-AF65-F5344CB8AC3E}">
        <p14:creationId xmlns:p14="http://schemas.microsoft.com/office/powerpoint/2010/main" val="207351633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011BC9-81C7-4B37-B23A-C858E5035980}"/>
              </a:ext>
            </a:extLst>
          </p:cNvPr>
          <p:cNvSpPr/>
          <p:nvPr/>
        </p:nvSpPr>
        <p:spPr>
          <a:xfrm>
            <a:off x="1063150" y="964049"/>
            <a:ext cx="10065704" cy="1538883"/>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Bioinformatics Algorithms – Part 2</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rPr>
              <a:t>Prof. </a:t>
            </a:r>
            <a:r>
              <a:rPr lang="en-US" sz="4000" b="1" i="1" dirty="0" err="1">
                <a:ln w="9525">
                  <a:solidFill>
                    <a:schemeClr val="bg1"/>
                  </a:solidFill>
                  <a:prstDash val="solid"/>
                </a:ln>
                <a:effectLst>
                  <a:outerShdw blurRad="12700" dist="38100" dir="2700000" algn="tl" rotWithShape="0">
                    <a:schemeClr val="bg1">
                      <a:lumMod val="50000"/>
                    </a:schemeClr>
                  </a:outerShdw>
                </a:effectLst>
              </a:rPr>
              <a:t>Beccuti</a:t>
            </a:r>
            <a:endParaRPr lang="en-US" sz="4000" b="1" i="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3788C785-D3D5-412D-9D46-B42AA6A51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3779520"/>
            <a:ext cx="3078480" cy="3078480"/>
          </a:xfrm>
          <a:prstGeom prst="rect">
            <a:avLst/>
          </a:prstGeom>
        </p:spPr>
      </p:pic>
      <p:sp>
        <p:nvSpPr>
          <p:cNvPr id="7" name="TextBox 6">
            <a:extLst>
              <a:ext uri="{FF2B5EF4-FFF2-40B4-BE49-F238E27FC236}">
                <a16:creationId xmlns:a16="http://schemas.microsoft.com/office/drawing/2014/main" id="{E0EAC76F-73E7-4A6A-8DBB-1D6B44E4D384}"/>
              </a:ext>
            </a:extLst>
          </p:cNvPr>
          <p:cNvSpPr txBox="1"/>
          <p:nvPr/>
        </p:nvSpPr>
        <p:spPr>
          <a:xfrm>
            <a:off x="3647440" y="4206240"/>
            <a:ext cx="3627120" cy="369332"/>
          </a:xfrm>
          <a:prstGeom prst="rect">
            <a:avLst/>
          </a:prstGeom>
          <a:noFill/>
        </p:spPr>
        <p:txBody>
          <a:bodyPr wrap="square" rtlCol="0">
            <a:spAutoFit/>
          </a:bodyPr>
          <a:lstStyle/>
          <a:p>
            <a:r>
              <a:rPr lang="en-GB" dirty="0">
                <a:latin typeface="Source Code Pro" panose="020B0509030403020204" pitchFamily="49" charset="0"/>
              </a:rPr>
              <a:t>Explained by Bob the Bot</a:t>
            </a:r>
          </a:p>
        </p:txBody>
      </p:sp>
    </p:spTree>
    <p:extLst>
      <p:ext uri="{BB962C8B-B14F-4D97-AF65-F5344CB8AC3E}">
        <p14:creationId xmlns:p14="http://schemas.microsoft.com/office/powerpoint/2010/main" val="133114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4B55E-0598-4197-B639-A3F394D64235}"/>
              </a:ext>
            </a:extLst>
          </p:cNvPr>
          <p:cNvPicPr>
            <a:picLocks noChangeAspect="1"/>
          </p:cNvPicPr>
          <p:nvPr/>
        </p:nvPicPr>
        <p:blipFill>
          <a:blip r:embed="rId2"/>
          <a:stretch>
            <a:fillRect/>
          </a:stretch>
        </p:blipFill>
        <p:spPr>
          <a:xfrm>
            <a:off x="3333905" y="3122873"/>
            <a:ext cx="6743390" cy="3034087"/>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37647350-DFAC-4DB0-BF5C-E2266CD9C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932177"/>
            <a:ext cx="3012445" cy="3012445"/>
          </a:xfrm>
          <a:prstGeom prst="rect">
            <a:avLst/>
          </a:prstGeom>
        </p:spPr>
      </p:pic>
      <p:sp>
        <p:nvSpPr>
          <p:cNvPr id="4" name="Speech Bubble: Rectangle 3">
            <a:extLst>
              <a:ext uri="{FF2B5EF4-FFF2-40B4-BE49-F238E27FC236}">
                <a16:creationId xmlns:a16="http://schemas.microsoft.com/office/drawing/2014/main" id="{CF117FC8-63ED-412C-B601-A9EAA0E1C6EF}"/>
              </a:ext>
            </a:extLst>
          </p:cNvPr>
          <p:cNvSpPr/>
          <p:nvPr/>
        </p:nvSpPr>
        <p:spPr>
          <a:xfrm>
            <a:off x="4734560" y="381605"/>
            <a:ext cx="5506720" cy="1645920"/>
          </a:xfrm>
          <a:prstGeom prst="wedgeRectCallout">
            <a:avLst>
              <a:gd name="adj1" fmla="val -67775"/>
              <a:gd name="adj2" fmla="val 4800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 do we tackle such a problem? Well, we can first consider that a </a:t>
            </a:r>
            <a:r>
              <a:rPr lang="en-GB" i="1" dirty="0">
                <a:latin typeface="Source Code Pro" panose="020B0509030403020204" pitchFamily="49" charset="0"/>
              </a:rPr>
              <a:t>good</a:t>
            </a:r>
            <a:r>
              <a:rPr lang="en-GB" dirty="0">
                <a:latin typeface="Source Code Pro" panose="020B0509030403020204" pitchFamily="49" charset="0"/>
              </a:rPr>
              <a:t> cluster contains points that are closer together than points in other clusters.</a:t>
            </a:r>
          </a:p>
        </p:txBody>
      </p:sp>
      <p:sp>
        <p:nvSpPr>
          <p:cNvPr id="5" name="Speech Bubble: Rectangle 4">
            <a:extLst>
              <a:ext uri="{FF2B5EF4-FFF2-40B4-BE49-F238E27FC236}">
                <a16:creationId xmlns:a16="http://schemas.microsoft.com/office/drawing/2014/main" id="{4776A4A0-D822-4A05-B500-AD5B452D47C2}"/>
              </a:ext>
            </a:extLst>
          </p:cNvPr>
          <p:cNvSpPr/>
          <p:nvPr/>
        </p:nvSpPr>
        <p:spPr>
          <a:xfrm>
            <a:off x="4816552" y="2339281"/>
            <a:ext cx="5942888" cy="471835"/>
          </a:xfrm>
          <a:prstGeom prst="wedgeRectCallout">
            <a:avLst>
              <a:gd name="adj1" fmla="val -66407"/>
              <a:gd name="adj2" fmla="val -61811"/>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This is the </a:t>
            </a:r>
            <a:r>
              <a:rPr lang="en-GB" b="1" dirty="0">
                <a:latin typeface="Source Code Pro" panose="020B0509030403020204" pitchFamily="49" charset="0"/>
              </a:rPr>
              <a:t>Good Clustering</a:t>
            </a:r>
            <a:r>
              <a:rPr lang="en-GB" dirty="0">
                <a:latin typeface="Source Code Pro" panose="020B0509030403020204" pitchFamily="49" charset="0"/>
              </a:rPr>
              <a:t> principle.</a:t>
            </a:r>
          </a:p>
        </p:txBody>
      </p:sp>
    </p:spTree>
    <p:extLst>
      <p:ext uri="{BB962C8B-B14F-4D97-AF65-F5344CB8AC3E}">
        <p14:creationId xmlns:p14="http://schemas.microsoft.com/office/powerpoint/2010/main" val="318204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1">
            <a:extLst>
              <a:ext uri="{FF2B5EF4-FFF2-40B4-BE49-F238E27FC236}">
                <a16:creationId xmlns:a16="http://schemas.microsoft.com/office/drawing/2014/main" id="{D65F34B4-4582-4C57-B0A9-50519D47070F}"/>
              </a:ext>
            </a:extLst>
          </p:cNvPr>
          <p:cNvSpPr/>
          <p:nvPr/>
        </p:nvSpPr>
        <p:spPr>
          <a:xfrm>
            <a:off x="6410960" y="389812"/>
            <a:ext cx="5506720" cy="1225628"/>
          </a:xfrm>
          <a:prstGeom prst="wedgeRectCallout">
            <a:avLst>
              <a:gd name="adj1" fmla="val -22388"/>
              <a:gd name="adj2" fmla="val 3640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Following the good clustering philosophy, it should be easy to find the two (quite obvious) clusters in this graph.</a:t>
            </a:r>
          </a:p>
        </p:txBody>
      </p:sp>
      <p:pic>
        <p:nvPicPr>
          <p:cNvPr id="3" name="Picture 2">
            <a:extLst>
              <a:ext uri="{FF2B5EF4-FFF2-40B4-BE49-F238E27FC236}">
                <a16:creationId xmlns:a16="http://schemas.microsoft.com/office/drawing/2014/main" id="{7E439E20-F7F1-4D3D-90D3-B78FF3037051}"/>
              </a:ext>
            </a:extLst>
          </p:cNvPr>
          <p:cNvPicPr>
            <a:picLocks noChangeAspect="1"/>
          </p:cNvPicPr>
          <p:nvPr/>
        </p:nvPicPr>
        <p:blipFill>
          <a:blip r:embed="rId2"/>
          <a:stretch>
            <a:fillRect/>
          </a:stretch>
        </p:blipFill>
        <p:spPr>
          <a:xfrm>
            <a:off x="393960" y="662261"/>
            <a:ext cx="5702040" cy="5289628"/>
          </a:xfrm>
          <a:prstGeom prst="rect">
            <a:avLst/>
          </a:prstGeom>
        </p:spPr>
      </p:pic>
      <p:pic>
        <p:nvPicPr>
          <p:cNvPr id="5" name="Picture 4">
            <a:extLst>
              <a:ext uri="{FF2B5EF4-FFF2-40B4-BE49-F238E27FC236}">
                <a16:creationId xmlns:a16="http://schemas.microsoft.com/office/drawing/2014/main" id="{E768DD43-3C2A-4597-887D-A746B436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15" y="3307075"/>
            <a:ext cx="2641605" cy="2641605"/>
          </a:xfrm>
          <a:prstGeom prst="rect">
            <a:avLst/>
          </a:prstGeom>
        </p:spPr>
      </p:pic>
      <p:sp>
        <p:nvSpPr>
          <p:cNvPr id="6" name="Speech Bubble: Rectangle 5">
            <a:extLst>
              <a:ext uri="{FF2B5EF4-FFF2-40B4-BE49-F238E27FC236}">
                <a16:creationId xmlns:a16="http://schemas.microsoft.com/office/drawing/2014/main" id="{13FA9750-FCD5-40CC-B498-608C88EE13CC}"/>
              </a:ext>
            </a:extLst>
          </p:cNvPr>
          <p:cNvSpPr/>
          <p:nvPr/>
        </p:nvSpPr>
        <p:spPr>
          <a:xfrm>
            <a:off x="6410960" y="1934132"/>
            <a:ext cx="5506720" cy="1225628"/>
          </a:xfrm>
          <a:prstGeom prst="wedgeRectCallout">
            <a:avLst>
              <a:gd name="adj1" fmla="val -20174"/>
              <a:gd name="adj2" fmla="val 74534"/>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begin by saying that points in a cluster should be closer than a certain value </a:t>
            </a:r>
            <a:r>
              <a:rPr lang="el-GR" dirty="0">
                <a:latin typeface="Calibri" panose="020F0502020204030204" pitchFamily="34" charset="0"/>
                <a:cs typeface="Calibri" panose="020F0502020204030204" pitchFamily="34" charset="0"/>
              </a:rPr>
              <a:t>Δ</a:t>
            </a:r>
            <a:r>
              <a:rPr lang="en-GB" dirty="0">
                <a:latin typeface="Source Code Pro" panose="020B0509030403020204" pitchFamily="49" charset="0"/>
                <a:cs typeface="Calibri" panose="020F0502020204030204" pitchFamily="34" charset="0"/>
              </a:rPr>
              <a:t>, and points in other clusters should be further away.</a:t>
            </a:r>
            <a:endParaRPr lang="en-GB" dirty="0">
              <a:latin typeface="Source Code Pro" panose="020B0509030403020204" pitchFamily="49" charset="0"/>
            </a:endParaRPr>
          </a:p>
        </p:txBody>
      </p:sp>
    </p:spTree>
    <p:extLst>
      <p:ext uri="{BB962C8B-B14F-4D97-AF65-F5344CB8AC3E}">
        <p14:creationId xmlns:p14="http://schemas.microsoft.com/office/powerpoint/2010/main" val="220795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80768-02B8-4DC6-BC5A-56DE2E74DDFD}"/>
              </a:ext>
            </a:extLst>
          </p:cNvPr>
          <p:cNvPicPr>
            <a:picLocks noChangeAspect="1"/>
          </p:cNvPicPr>
          <p:nvPr/>
        </p:nvPicPr>
        <p:blipFill>
          <a:blip r:embed="rId2"/>
          <a:stretch>
            <a:fillRect/>
          </a:stretch>
        </p:blipFill>
        <p:spPr>
          <a:xfrm>
            <a:off x="393960" y="662261"/>
            <a:ext cx="5702040" cy="5289628"/>
          </a:xfrm>
          <a:prstGeom prst="rect">
            <a:avLst/>
          </a:prstGeom>
        </p:spPr>
      </p:pic>
      <p:pic>
        <p:nvPicPr>
          <p:cNvPr id="4" name="Picture 3">
            <a:extLst>
              <a:ext uri="{FF2B5EF4-FFF2-40B4-BE49-F238E27FC236}">
                <a16:creationId xmlns:a16="http://schemas.microsoft.com/office/drawing/2014/main" id="{B979437A-B867-4A81-BE0D-12ACC8A8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63710" y="137155"/>
            <a:ext cx="2971805" cy="2971805"/>
          </a:xfrm>
          <a:prstGeom prst="rect">
            <a:avLst/>
          </a:prstGeom>
        </p:spPr>
      </p:pic>
      <p:cxnSp>
        <p:nvCxnSpPr>
          <p:cNvPr id="6" name="Straight Connector 5">
            <a:extLst>
              <a:ext uri="{FF2B5EF4-FFF2-40B4-BE49-F238E27FC236}">
                <a16:creationId xmlns:a16="http://schemas.microsoft.com/office/drawing/2014/main" id="{B44240BD-0279-4236-8703-184A0B4A3BAB}"/>
              </a:ext>
            </a:extLst>
          </p:cNvPr>
          <p:cNvCxnSpPr/>
          <p:nvPr/>
        </p:nvCxnSpPr>
        <p:spPr>
          <a:xfrm flipV="1">
            <a:off x="1555875" y="1950715"/>
            <a:ext cx="2499360" cy="27127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peech Bubble: Rectangle 6">
            <a:extLst>
              <a:ext uri="{FF2B5EF4-FFF2-40B4-BE49-F238E27FC236}">
                <a16:creationId xmlns:a16="http://schemas.microsoft.com/office/drawing/2014/main" id="{8D3D835B-3558-4EAD-AD10-1FDC82235D64}"/>
              </a:ext>
            </a:extLst>
          </p:cNvPr>
          <p:cNvSpPr/>
          <p:nvPr/>
        </p:nvSpPr>
        <p:spPr>
          <a:xfrm>
            <a:off x="6573520" y="137155"/>
            <a:ext cx="5506720" cy="1225628"/>
          </a:xfrm>
          <a:prstGeom prst="wedgeRectCallout">
            <a:avLst>
              <a:gd name="adj1" fmla="val -49510"/>
              <a:gd name="adj2" fmla="val 6790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consider this: If we draw a line like such, dividing the points in the two obvious clusters…</a:t>
            </a:r>
          </a:p>
        </p:txBody>
      </p:sp>
    </p:spTree>
    <p:extLst>
      <p:ext uri="{BB962C8B-B14F-4D97-AF65-F5344CB8AC3E}">
        <p14:creationId xmlns:p14="http://schemas.microsoft.com/office/powerpoint/2010/main" val="61042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80768-02B8-4DC6-BC5A-56DE2E74DDFD}"/>
              </a:ext>
            </a:extLst>
          </p:cNvPr>
          <p:cNvPicPr>
            <a:picLocks noChangeAspect="1"/>
          </p:cNvPicPr>
          <p:nvPr/>
        </p:nvPicPr>
        <p:blipFill>
          <a:blip r:embed="rId2"/>
          <a:stretch>
            <a:fillRect/>
          </a:stretch>
        </p:blipFill>
        <p:spPr>
          <a:xfrm>
            <a:off x="393960" y="662261"/>
            <a:ext cx="5702040" cy="5289628"/>
          </a:xfrm>
          <a:prstGeom prst="rect">
            <a:avLst/>
          </a:prstGeom>
        </p:spPr>
      </p:pic>
      <p:pic>
        <p:nvPicPr>
          <p:cNvPr id="4" name="Picture 3">
            <a:extLst>
              <a:ext uri="{FF2B5EF4-FFF2-40B4-BE49-F238E27FC236}">
                <a16:creationId xmlns:a16="http://schemas.microsoft.com/office/drawing/2014/main" id="{B979437A-B867-4A81-BE0D-12ACC8A8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63710" y="137155"/>
            <a:ext cx="2971805" cy="2971805"/>
          </a:xfrm>
          <a:prstGeom prst="rect">
            <a:avLst/>
          </a:prstGeom>
        </p:spPr>
      </p:pic>
      <p:cxnSp>
        <p:nvCxnSpPr>
          <p:cNvPr id="6" name="Straight Connector 5">
            <a:extLst>
              <a:ext uri="{FF2B5EF4-FFF2-40B4-BE49-F238E27FC236}">
                <a16:creationId xmlns:a16="http://schemas.microsoft.com/office/drawing/2014/main" id="{B44240BD-0279-4236-8703-184A0B4A3BAB}"/>
              </a:ext>
            </a:extLst>
          </p:cNvPr>
          <p:cNvCxnSpPr/>
          <p:nvPr/>
        </p:nvCxnSpPr>
        <p:spPr>
          <a:xfrm flipV="1">
            <a:off x="1555875" y="1950715"/>
            <a:ext cx="2499360" cy="27127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peech Bubble: Rectangle 6">
            <a:extLst>
              <a:ext uri="{FF2B5EF4-FFF2-40B4-BE49-F238E27FC236}">
                <a16:creationId xmlns:a16="http://schemas.microsoft.com/office/drawing/2014/main" id="{8D3D835B-3558-4EAD-AD10-1FDC82235D64}"/>
              </a:ext>
            </a:extLst>
          </p:cNvPr>
          <p:cNvSpPr/>
          <p:nvPr/>
        </p:nvSpPr>
        <p:spPr>
          <a:xfrm>
            <a:off x="6573520" y="137155"/>
            <a:ext cx="5506720" cy="1225628"/>
          </a:xfrm>
          <a:prstGeom prst="wedgeRectCallout">
            <a:avLst>
              <a:gd name="adj1" fmla="val -49510"/>
              <a:gd name="adj2" fmla="val 6790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consider this: If we draw a line like such, dividing the points in the two obvious clusters…</a:t>
            </a:r>
          </a:p>
        </p:txBody>
      </p:sp>
      <p:sp>
        <p:nvSpPr>
          <p:cNvPr id="8" name="Speech Bubble: Rectangle 7">
            <a:extLst>
              <a:ext uri="{FF2B5EF4-FFF2-40B4-BE49-F238E27FC236}">
                <a16:creationId xmlns:a16="http://schemas.microsoft.com/office/drawing/2014/main" id="{969D5A1D-95CD-4BB1-A40B-00D0CC07BC74}"/>
              </a:ext>
            </a:extLst>
          </p:cNvPr>
          <p:cNvSpPr/>
          <p:nvPr/>
        </p:nvSpPr>
        <p:spPr>
          <a:xfrm>
            <a:off x="6573520" y="1883332"/>
            <a:ext cx="5506720" cy="1225628"/>
          </a:xfrm>
          <a:prstGeom prst="wedgeRectCallout">
            <a:avLst>
              <a:gd name="adj1" fmla="val -53754"/>
              <a:gd name="adj2" fmla="val -4815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Delta must be, at minimum, this distance here, in blue.</a:t>
            </a:r>
          </a:p>
        </p:txBody>
      </p:sp>
      <p:cxnSp>
        <p:nvCxnSpPr>
          <p:cNvPr id="5" name="Straight Connector 4">
            <a:extLst>
              <a:ext uri="{FF2B5EF4-FFF2-40B4-BE49-F238E27FC236}">
                <a16:creationId xmlns:a16="http://schemas.microsoft.com/office/drawing/2014/main" id="{DCAF72B8-FFC4-4084-B152-D63898553EB3}"/>
              </a:ext>
            </a:extLst>
          </p:cNvPr>
          <p:cNvCxnSpPr/>
          <p:nvPr/>
        </p:nvCxnSpPr>
        <p:spPr>
          <a:xfrm>
            <a:off x="3058160" y="3606800"/>
            <a:ext cx="1137920" cy="59944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05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80768-02B8-4DC6-BC5A-56DE2E74DDFD}"/>
              </a:ext>
            </a:extLst>
          </p:cNvPr>
          <p:cNvPicPr>
            <a:picLocks noChangeAspect="1"/>
          </p:cNvPicPr>
          <p:nvPr/>
        </p:nvPicPr>
        <p:blipFill>
          <a:blip r:embed="rId2"/>
          <a:stretch>
            <a:fillRect/>
          </a:stretch>
        </p:blipFill>
        <p:spPr>
          <a:xfrm>
            <a:off x="393960" y="662261"/>
            <a:ext cx="5702040" cy="5289628"/>
          </a:xfrm>
          <a:prstGeom prst="rect">
            <a:avLst/>
          </a:prstGeom>
        </p:spPr>
      </p:pic>
      <p:pic>
        <p:nvPicPr>
          <p:cNvPr id="4" name="Picture 3">
            <a:extLst>
              <a:ext uri="{FF2B5EF4-FFF2-40B4-BE49-F238E27FC236}">
                <a16:creationId xmlns:a16="http://schemas.microsoft.com/office/drawing/2014/main" id="{B979437A-B867-4A81-BE0D-12ACC8A8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63710" y="137155"/>
            <a:ext cx="2971805" cy="2971805"/>
          </a:xfrm>
          <a:prstGeom prst="rect">
            <a:avLst/>
          </a:prstGeom>
        </p:spPr>
      </p:pic>
      <p:cxnSp>
        <p:nvCxnSpPr>
          <p:cNvPr id="6" name="Straight Connector 5">
            <a:extLst>
              <a:ext uri="{FF2B5EF4-FFF2-40B4-BE49-F238E27FC236}">
                <a16:creationId xmlns:a16="http://schemas.microsoft.com/office/drawing/2014/main" id="{B44240BD-0279-4236-8703-184A0B4A3BAB}"/>
              </a:ext>
            </a:extLst>
          </p:cNvPr>
          <p:cNvCxnSpPr/>
          <p:nvPr/>
        </p:nvCxnSpPr>
        <p:spPr>
          <a:xfrm flipV="1">
            <a:off x="1555875" y="1950715"/>
            <a:ext cx="2499360" cy="27127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peech Bubble: Rectangle 6">
            <a:extLst>
              <a:ext uri="{FF2B5EF4-FFF2-40B4-BE49-F238E27FC236}">
                <a16:creationId xmlns:a16="http://schemas.microsoft.com/office/drawing/2014/main" id="{8D3D835B-3558-4EAD-AD10-1FDC82235D64}"/>
              </a:ext>
            </a:extLst>
          </p:cNvPr>
          <p:cNvSpPr/>
          <p:nvPr/>
        </p:nvSpPr>
        <p:spPr>
          <a:xfrm>
            <a:off x="6573520" y="137155"/>
            <a:ext cx="5506720" cy="1225628"/>
          </a:xfrm>
          <a:prstGeom prst="wedgeRectCallout">
            <a:avLst>
              <a:gd name="adj1" fmla="val -49510"/>
              <a:gd name="adj2" fmla="val 6790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consider this: If we draw a line like such, dividing the points in the two obvious clusters…</a:t>
            </a:r>
          </a:p>
        </p:txBody>
      </p:sp>
      <p:sp>
        <p:nvSpPr>
          <p:cNvPr id="8" name="Speech Bubble: Rectangle 7">
            <a:extLst>
              <a:ext uri="{FF2B5EF4-FFF2-40B4-BE49-F238E27FC236}">
                <a16:creationId xmlns:a16="http://schemas.microsoft.com/office/drawing/2014/main" id="{969D5A1D-95CD-4BB1-A40B-00D0CC07BC74}"/>
              </a:ext>
            </a:extLst>
          </p:cNvPr>
          <p:cNvSpPr/>
          <p:nvPr/>
        </p:nvSpPr>
        <p:spPr>
          <a:xfrm>
            <a:off x="6573520" y="1883332"/>
            <a:ext cx="5506720" cy="1225628"/>
          </a:xfrm>
          <a:prstGeom prst="wedgeRectCallout">
            <a:avLst>
              <a:gd name="adj1" fmla="val -53754"/>
              <a:gd name="adj2" fmla="val -4815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Delta must be, at minimum, this distance here, in blue.</a:t>
            </a:r>
          </a:p>
        </p:txBody>
      </p:sp>
      <p:cxnSp>
        <p:nvCxnSpPr>
          <p:cNvPr id="5" name="Straight Connector 4">
            <a:extLst>
              <a:ext uri="{FF2B5EF4-FFF2-40B4-BE49-F238E27FC236}">
                <a16:creationId xmlns:a16="http://schemas.microsoft.com/office/drawing/2014/main" id="{DCAF72B8-FFC4-4084-B152-D63898553EB3}"/>
              </a:ext>
            </a:extLst>
          </p:cNvPr>
          <p:cNvCxnSpPr/>
          <p:nvPr/>
        </p:nvCxnSpPr>
        <p:spPr>
          <a:xfrm>
            <a:off x="1986275" y="3007355"/>
            <a:ext cx="1137920" cy="59944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Speech Bubble: Rectangle 8">
            <a:extLst>
              <a:ext uri="{FF2B5EF4-FFF2-40B4-BE49-F238E27FC236}">
                <a16:creationId xmlns:a16="http://schemas.microsoft.com/office/drawing/2014/main" id="{5427C356-C43E-4566-8D89-84B123D82893}"/>
              </a:ext>
            </a:extLst>
          </p:cNvPr>
          <p:cNvSpPr/>
          <p:nvPr/>
        </p:nvSpPr>
        <p:spPr>
          <a:xfrm>
            <a:off x="6573520" y="3593426"/>
            <a:ext cx="5506720" cy="1225628"/>
          </a:xfrm>
          <a:prstGeom prst="wedgeRectCallout">
            <a:avLst>
              <a:gd name="adj1" fmla="val -56522"/>
              <a:gd name="adj2" fmla="val -7467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So, these points here would fall in the same cluster!</a:t>
            </a:r>
          </a:p>
        </p:txBody>
      </p:sp>
      <p:sp>
        <p:nvSpPr>
          <p:cNvPr id="10" name="Speech Bubble: Rectangle 9">
            <a:extLst>
              <a:ext uri="{FF2B5EF4-FFF2-40B4-BE49-F238E27FC236}">
                <a16:creationId xmlns:a16="http://schemas.microsoft.com/office/drawing/2014/main" id="{AF637F34-FD3F-455E-B93C-DBF18445E79E}"/>
              </a:ext>
            </a:extLst>
          </p:cNvPr>
          <p:cNvSpPr/>
          <p:nvPr/>
        </p:nvSpPr>
        <p:spPr>
          <a:xfrm>
            <a:off x="6573520" y="5178386"/>
            <a:ext cx="5506720" cy="1225628"/>
          </a:xfrm>
          <a:prstGeom prst="wedgeRectCallout">
            <a:avLst>
              <a:gd name="adj1" fmla="val -56522"/>
              <a:gd name="adj2" fmla="val -7467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It turns out that, in real-life situations, the good clustering principle can never be followed.</a:t>
            </a:r>
          </a:p>
        </p:txBody>
      </p:sp>
    </p:spTree>
    <p:extLst>
      <p:ext uri="{BB962C8B-B14F-4D97-AF65-F5344CB8AC3E}">
        <p14:creationId xmlns:p14="http://schemas.microsoft.com/office/powerpoint/2010/main" val="1547347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1F578B6C-4AD8-48BA-84F1-B19C7B62E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5" y="0"/>
            <a:ext cx="2778765" cy="2778765"/>
          </a:xfrm>
          <a:prstGeom prst="rect">
            <a:avLst/>
          </a:prstGeom>
        </p:spPr>
      </p:pic>
      <p:sp>
        <p:nvSpPr>
          <p:cNvPr id="4" name="Speech Bubble: Rectangle 3">
            <a:extLst>
              <a:ext uri="{FF2B5EF4-FFF2-40B4-BE49-F238E27FC236}">
                <a16:creationId xmlns:a16="http://schemas.microsoft.com/office/drawing/2014/main" id="{BC7150A0-2BAB-4993-974B-3999215BC349}"/>
              </a:ext>
            </a:extLst>
          </p:cNvPr>
          <p:cNvSpPr/>
          <p:nvPr/>
        </p:nvSpPr>
        <p:spPr>
          <a:xfrm>
            <a:off x="2616200" y="163754"/>
            <a:ext cx="8620760" cy="1225628"/>
          </a:xfrm>
          <a:prstGeom prst="wedgeRectCallout">
            <a:avLst>
              <a:gd name="adj1" fmla="val -49510"/>
              <a:gd name="adj2" fmla="val 6790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have seen that we cannot use the good clustering principle in real data sets. So, what can we do? Let’s formulate the problem formally.</a:t>
            </a:r>
          </a:p>
        </p:txBody>
      </p:sp>
      <p:sp>
        <p:nvSpPr>
          <p:cNvPr id="6" name="TextBox 5">
            <a:extLst>
              <a:ext uri="{FF2B5EF4-FFF2-40B4-BE49-F238E27FC236}">
                <a16:creationId xmlns:a16="http://schemas.microsoft.com/office/drawing/2014/main" id="{D4E6CDA9-9F58-4792-B6F3-EBE85192BE5C}"/>
              </a:ext>
            </a:extLst>
          </p:cNvPr>
          <p:cNvSpPr txBox="1"/>
          <p:nvPr/>
        </p:nvSpPr>
        <p:spPr>
          <a:xfrm>
            <a:off x="2616200" y="1809269"/>
            <a:ext cx="8285480"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Clustering problem</a:t>
            </a:r>
          </a:p>
          <a:p>
            <a:r>
              <a:rPr lang="en-GB" sz="2400" dirty="0">
                <a:latin typeface="Source Code Pro" panose="020B0509030403020204" pitchFamily="49" charset="0"/>
              </a:rPr>
              <a:t>Find k clusters of points in a dataset.</a:t>
            </a:r>
          </a:p>
          <a:p>
            <a:r>
              <a:rPr lang="en-GB" sz="2400" b="1" dirty="0">
                <a:latin typeface="Source Code Pro" panose="020B0509030403020204" pitchFamily="49" charset="0"/>
              </a:rPr>
              <a:t>Input:</a:t>
            </a:r>
            <a:r>
              <a:rPr lang="en-GB" sz="2400" dirty="0">
                <a:latin typeface="Source Code Pro" panose="020B0509030403020204" pitchFamily="49" charset="0"/>
              </a:rPr>
              <a:t> A set of datapoints, k</a:t>
            </a:r>
          </a:p>
          <a:p>
            <a:r>
              <a:rPr lang="en-GB" sz="2400" b="1" dirty="0">
                <a:latin typeface="Source Code Pro" panose="020B0509030403020204" pitchFamily="49" charset="0"/>
              </a:rPr>
              <a:t>Output:</a:t>
            </a:r>
            <a:r>
              <a:rPr lang="en-GB" sz="2400" dirty="0">
                <a:latin typeface="Source Code Pro" panose="020B0509030403020204" pitchFamily="49" charset="0"/>
              </a:rPr>
              <a:t> The same datapoints, divided into k meaningful clusters </a:t>
            </a:r>
          </a:p>
        </p:txBody>
      </p:sp>
      <p:sp>
        <p:nvSpPr>
          <p:cNvPr id="7" name="Speech Bubble: Rectangle 6">
            <a:extLst>
              <a:ext uri="{FF2B5EF4-FFF2-40B4-BE49-F238E27FC236}">
                <a16:creationId xmlns:a16="http://schemas.microsoft.com/office/drawing/2014/main" id="{8D1215DB-6BA9-4E0B-92C7-9785D8CFD000}"/>
              </a:ext>
            </a:extLst>
          </p:cNvPr>
          <p:cNvSpPr/>
          <p:nvPr/>
        </p:nvSpPr>
        <p:spPr>
          <a:xfrm>
            <a:off x="2616200" y="4168148"/>
            <a:ext cx="8620760" cy="1511292"/>
          </a:xfrm>
          <a:prstGeom prst="wedgeRectCallout">
            <a:avLst>
              <a:gd name="adj1" fmla="val -54696"/>
              <a:gd name="adj2" fmla="val -9191"/>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This problem is vague. What do we define as “meaningful”?</a:t>
            </a:r>
          </a:p>
          <a:p>
            <a:pPr algn="ctr"/>
            <a:r>
              <a:rPr lang="en-GB" dirty="0">
                <a:latin typeface="Source Code Pro" panose="020B0509030403020204" pitchFamily="49" charset="0"/>
              </a:rPr>
              <a:t>We need to define some sort of parameter, which we can calculate from the data points, to take into account to solve the problem.  </a:t>
            </a:r>
          </a:p>
        </p:txBody>
      </p:sp>
      <p:pic>
        <p:nvPicPr>
          <p:cNvPr id="9" name="Picture 8">
            <a:extLst>
              <a:ext uri="{FF2B5EF4-FFF2-40B4-BE49-F238E27FC236}">
                <a16:creationId xmlns:a16="http://schemas.microsoft.com/office/drawing/2014/main" id="{BBFDBEB2-2C2C-46FA-94ED-A4F263C60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3845559"/>
            <a:ext cx="2636521" cy="2636521"/>
          </a:xfrm>
          <a:prstGeom prst="rect">
            <a:avLst/>
          </a:prstGeom>
        </p:spPr>
      </p:pic>
    </p:spTree>
    <p:extLst>
      <p:ext uri="{BB962C8B-B14F-4D97-AF65-F5344CB8AC3E}">
        <p14:creationId xmlns:p14="http://schemas.microsoft.com/office/powerpoint/2010/main" val="4067613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07C82-69F5-4CEB-970E-BEB5E471D598}"/>
              </a:ext>
            </a:extLst>
          </p:cNvPr>
          <p:cNvPicPr>
            <a:picLocks noChangeAspect="1"/>
          </p:cNvPicPr>
          <p:nvPr/>
        </p:nvPicPr>
        <p:blipFill>
          <a:blip r:embed="rId2"/>
          <a:stretch>
            <a:fillRect/>
          </a:stretch>
        </p:blipFill>
        <p:spPr>
          <a:xfrm>
            <a:off x="528182" y="4069028"/>
            <a:ext cx="3699490" cy="2199697"/>
          </a:xfrm>
          <a:prstGeom prst="rect">
            <a:avLst/>
          </a:prstGeom>
        </p:spPr>
      </p:pic>
      <p:pic>
        <p:nvPicPr>
          <p:cNvPr id="3" name="Picture 2">
            <a:extLst>
              <a:ext uri="{FF2B5EF4-FFF2-40B4-BE49-F238E27FC236}">
                <a16:creationId xmlns:a16="http://schemas.microsoft.com/office/drawing/2014/main" id="{B1A47BBB-2455-44F6-AE18-967BDD78E9B3}"/>
              </a:ext>
            </a:extLst>
          </p:cNvPr>
          <p:cNvPicPr>
            <a:picLocks noChangeAspect="1"/>
          </p:cNvPicPr>
          <p:nvPr/>
        </p:nvPicPr>
        <p:blipFill>
          <a:blip r:embed="rId3"/>
          <a:stretch>
            <a:fillRect/>
          </a:stretch>
        </p:blipFill>
        <p:spPr>
          <a:xfrm>
            <a:off x="528182" y="1059182"/>
            <a:ext cx="3699489" cy="2096377"/>
          </a:xfrm>
          <a:prstGeom prst="rect">
            <a:avLst/>
          </a:prstGeom>
        </p:spPr>
      </p:pic>
      <p:sp>
        <p:nvSpPr>
          <p:cNvPr id="4" name="Arrow: Down 3">
            <a:extLst>
              <a:ext uri="{FF2B5EF4-FFF2-40B4-BE49-F238E27FC236}">
                <a16:creationId xmlns:a16="http://schemas.microsoft.com/office/drawing/2014/main" id="{9B2A5ED6-BB32-468C-8E00-12CC3302728B}"/>
              </a:ext>
            </a:extLst>
          </p:cNvPr>
          <p:cNvSpPr/>
          <p:nvPr/>
        </p:nvSpPr>
        <p:spPr>
          <a:xfrm>
            <a:off x="2160045" y="3083212"/>
            <a:ext cx="490723" cy="1084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cture containing traffic light&#10;&#10;Description automatically generated">
            <a:extLst>
              <a:ext uri="{FF2B5EF4-FFF2-40B4-BE49-F238E27FC236}">
                <a16:creationId xmlns:a16="http://schemas.microsoft.com/office/drawing/2014/main" id="{CE7BFE60-DC1B-4320-A89C-26580DCA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843" y="589275"/>
            <a:ext cx="2570485" cy="2570485"/>
          </a:xfrm>
          <a:prstGeom prst="rect">
            <a:avLst/>
          </a:prstGeom>
        </p:spPr>
      </p:pic>
      <p:sp>
        <p:nvSpPr>
          <p:cNvPr id="7" name="Speech Bubble: Rectangle 6">
            <a:extLst>
              <a:ext uri="{FF2B5EF4-FFF2-40B4-BE49-F238E27FC236}">
                <a16:creationId xmlns:a16="http://schemas.microsoft.com/office/drawing/2014/main" id="{2CE02847-1D0B-432B-9FAF-E0DA5E8C5B23}"/>
              </a:ext>
            </a:extLst>
          </p:cNvPr>
          <p:cNvSpPr/>
          <p:nvPr/>
        </p:nvSpPr>
        <p:spPr>
          <a:xfrm>
            <a:off x="6157098" y="187955"/>
            <a:ext cx="5506720" cy="2570485"/>
          </a:xfrm>
          <a:prstGeom prst="wedgeRectCallout">
            <a:avLst>
              <a:gd name="adj1" fmla="val -56336"/>
              <a:gd name="adj2" fmla="val -675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can consider k </a:t>
            </a:r>
            <a:r>
              <a:rPr lang="en-GB" i="1" dirty="0">
                <a:latin typeface="Source Code Pro" panose="020B0509030403020204" pitchFamily="49" charset="0"/>
              </a:rPr>
              <a:t>centres</a:t>
            </a:r>
            <a:r>
              <a:rPr lang="en-GB" dirty="0">
                <a:latin typeface="Source Code Pro" panose="020B0509030403020204" pitchFamily="49" charset="0"/>
              </a:rPr>
              <a:t>, and as a parameter, the distance of the points between the centres and the points.</a:t>
            </a:r>
          </a:p>
          <a:p>
            <a:pPr algn="ctr"/>
            <a:endParaRPr lang="en-GB" dirty="0">
              <a:latin typeface="Source Code Pro" panose="020B0509030403020204" pitchFamily="49" charset="0"/>
            </a:endParaRPr>
          </a:p>
          <a:p>
            <a:pPr algn="ctr"/>
            <a:r>
              <a:rPr lang="en-GB" dirty="0">
                <a:latin typeface="Source Code Pro" panose="020B0509030403020204" pitchFamily="49" charset="0"/>
              </a:rPr>
              <a:t>We could then define as clusters the groups of points which minimize the distance between the centres and the points in the cluster themselves.</a:t>
            </a:r>
          </a:p>
        </p:txBody>
      </p:sp>
      <p:sp>
        <p:nvSpPr>
          <p:cNvPr id="8" name="Speech Bubble: Rectangle 7">
            <a:extLst>
              <a:ext uri="{FF2B5EF4-FFF2-40B4-BE49-F238E27FC236}">
                <a16:creationId xmlns:a16="http://schemas.microsoft.com/office/drawing/2014/main" id="{2614AAE2-C47C-475E-8109-C9B8670BD2FE}"/>
              </a:ext>
            </a:extLst>
          </p:cNvPr>
          <p:cNvSpPr/>
          <p:nvPr/>
        </p:nvSpPr>
        <p:spPr>
          <a:xfrm>
            <a:off x="6157098" y="2882476"/>
            <a:ext cx="5506720" cy="815765"/>
          </a:xfrm>
          <a:prstGeom prst="wedgeRectCallout">
            <a:avLst>
              <a:gd name="adj1" fmla="val -58366"/>
              <a:gd name="adj2" fmla="val -5035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So, an equivalent problem of the one we had before would be:</a:t>
            </a:r>
          </a:p>
        </p:txBody>
      </p:sp>
      <p:sp>
        <p:nvSpPr>
          <p:cNvPr id="9" name="TextBox 8">
            <a:extLst>
              <a:ext uri="{FF2B5EF4-FFF2-40B4-BE49-F238E27FC236}">
                <a16:creationId xmlns:a16="http://schemas.microsoft.com/office/drawing/2014/main" id="{262B9710-7022-47A0-A5DF-6C1E1F468195}"/>
              </a:ext>
            </a:extLst>
          </p:cNvPr>
          <p:cNvSpPr txBox="1"/>
          <p:nvPr/>
        </p:nvSpPr>
        <p:spPr>
          <a:xfrm>
            <a:off x="4368800" y="3956829"/>
            <a:ext cx="7707790"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Clustering problem, redefined</a:t>
            </a:r>
          </a:p>
          <a:p>
            <a:r>
              <a:rPr lang="en-GB" sz="2400" dirty="0">
                <a:latin typeface="Source Code Pro" panose="020B0509030403020204" pitchFamily="49" charset="0"/>
              </a:rPr>
              <a:t>Find k clusters of points in a dataset.</a:t>
            </a:r>
          </a:p>
          <a:p>
            <a:r>
              <a:rPr lang="en-GB" sz="2400" b="1" dirty="0">
                <a:latin typeface="Source Code Pro" panose="020B0509030403020204" pitchFamily="49" charset="0"/>
              </a:rPr>
              <a:t>Input:</a:t>
            </a:r>
            <a:r>
              <a:rPr lang="en-GB" sz="2400" dirty="0">
                <a:latin typeface="Source Code Pro" panose="020B0509030403020204" pitchFamily="49" charset="0"/>
              </a:rPr>
              <a:t> A set of datapoints, k</a:t>
            </a:r>
          </a:p>
          <a:p>
            <a:r>
              <a:rPr lang="en-GB" sz="2400" b="1" dirty="0">
                <a:latin typeface="Source Code Pro" panose="020B0509030403020204" pitchFamily="49" charset="0"/>
              </a:rPr>
              <a:t>Output:</a:t>
            </a:r>
            <a:r>
              <a:rPr lang="en-GB" sz="2400" dirty="0">
                <a:latin typeface="Source Code Pro" panose="020B0509030403020204" pitchFamily="49" charset="0"/>
              </a:rPr>
              <a:t> Find a </a:t>
            </a:r>
            <a:r>
              <a:rPr lang="en-GB" sz="2400" b="1" dirty="0">
                <a:latin typeface="Source Code Pro" panose="020B0509030403020204" pitchFamily="49" charset="0"/>
              </a:rPr>
              <a:t>set of k points “</a:t>
            </a:r>
            <a:r>
              <a:rPr lang="en-GB" sz="2400" dirty="0">
                <a:latin typeface="Source Code Pro" panose="020B0509030403020204" pitchFamily="49" charset="0"/>
              </a:rPr>
              <a:t>Centres” that will be the “centres” of the k clusters in Data, and will minimize some notion of distance from Data to Centres.</a:t>
            </a:r>
          </a:p>
        </p:txBody>
      </p:sp>
    </p:spTree>
    <p:extLst>
      <p:ext uri="{BB962C8B-B14F-4D97-AF65-F5344CB8AC3E}">
        <p14:creationId xmlns:p14="http://schemas.microsoft.com/office/powerpoint/2010/main" val="3961549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5A35A7EE-830E-45B3-B722-98209F32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5" y="157475"/>
            <a:ext cx="2489205" cy="2489205"/>
          </a:xfrm>
          <a:prstGeom prst="rect">
            <a:avLst/>
          </a:prstGeom>
        </p:spPr>
      </p:pic>
      <p:sp>
        <p:nvSpPr>
          <p:cNvPr id="4" name="Speech Bubble: Rectangle 3">
            <a:extLst>
              <a:ext uri="{FF2B5EF4-FFF2-40B4-BE49-F238E27FC236}">
                <a16:creationId xmlns:a16="http://schemas.microsoft.com/office/drawing/2014/main" id="{2AAA98AA-A198-471A-B88C-33786D021AE1}"/>
              </a:ext>
            </a:extLst>
          </p:cNvPr>
          <p:cNvSpPr/>
          <p:nvPr/>
        </p:nvSpPr>
        <p:spPr>
          <a:xfrm>
            <a:off x="2235338" y="248915"/>
            <a:ext cx="9397862" cy="929645"/>
          </a:xfrm>
          <a:prstGeom prst="wedgeRectCallout">
            <a:avLst>
              <a:gd name="adj1" fmla="val -56336"/>
              <a:gd name="adj2" fmla="val -675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Now we just need to define the notion of distance. Remember that we are talking of a computer program!</a:t>
            </a:r>
          </a:p>
        </p:txBody>
      </p:sp>
      <p:sp>
        <p:nvSpPr>
          <p:cNvPr id="5" name="Speech Bubble: Rectangle 4">
            <a:extLst>
              <a:ext uri="{FF2B5EF4-FFF2-40B4-BE49-F238E27FC236}">
                <a16:creationId xmlns:a16="http://schemas.microsoft.com/office/drawing/2014/main" id="{0C9A6866-BE03-49BA-8226-0407160E6DCC}"/>
              </a:ext>
            </a:extLst>
          </p:cNvPr>
          <p:cNvSpPr/>
          <p:nvPr/>
        </p:nvSpPr>
        <p:spPr>
          <a:xfrm>
            <a:off x="2235338" y="1717035"/>
            <a:ext cx="9397862" cy="929645"/>
          </a:xfrm>
          <a:prstGeom prst="wedgeRectCallout">
            <a:avLst>
              <a:gd name="adj1" fmla="val -54931"/>
              <a:gd name="adj2" fmla="val -4391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will say that the distance of a </a:t>
            </a:r>
            <a:r>
              <a:rPr lang="en-GB" dirty="0">
                <a:solidFill>
                  <a:srgbClr val="13EAF5"/>
                </a:solidFill>
                <a:latin typeface="Source Code Pro" panose="020B0509030403020204" pitchFamily="49" charset="0"/>
              </a:rPr>
              <a:t>point</a:t>
            </a:r>
            <a:r>
              <a:rPr lang="en-GB" dirty="0">
                <a:latin typeface="Source Code Pro" panose="020B0509030403020204" pitchFamily="49" charset="0"/>
              </a:rPr>
              <a:t> to the data set </a:t>
            </a:r>
            <a:r>
              <a:rPr lang="en-GB" dirty="0">
                <a:solidFill>
                  <a:srgbClr val="FF0000"/>
                </a:solidFill>
                <a:latin typeface="Source Code Pro" panose="020B0509030403020204" pitchFamily="49" charset="0"/>
              </a:rPr>
              <a:t>Centres</a:t>
            </a:r>
            <a:r>
              <a:rPr lang="en-GB" dirty="0">
                <a:solidFill>
                  <a:schemeClr val="tx1"/>
                </a:solidFill>
                <a:latin typeface="Source Code Pro" panose="020B0509030403020204" pitchFamily="49" charset="0"/>
              </a:rPr>
              <a:t> is the minimum distance of the </a:t>
            </a:r>
            <a:r>
              <a:rPr lang="en-GB" dirty="0">
                <a:solidFill>
                  <a:srgbClr val="13EAF5"/>
                </a:solidFill>
                <a:latin typeface="Source Code Pro" panose="020B0509030403020204" pitchFamily="49" charset="0"/>
              </a:rPr>
              <a:t>point </a:t>
            </a:r>
            <a:r>
              <a:rPr lang="en-GB" dirty="0">
                <a:solidFill>
                  <a:schemeClr val="tx1"/>
                </a:solidFill>
                <a:latin typeface="Source Code Pro" panose="020B0509030403020204" pitchFamily="49" charset="0"/>
              </a:rPr>
              <a:t>to any of the </a:t>
            </a:r>
            <a:r>
              <a:rPr lang="en-GB" dirty="0">
                <a:solidFill>
                  <a:srgbClr val="FF0000"/>
                </a:solidFill>
                <a:latin typeface="Source Code Pro" panose="020B0509030403020204" pitchFamily="49" charset="0"/>
              </a:rPr>
              <a:t>Centres</a:t>
            </a:r>
            <a:r>
              <a:rPr lang="en-GB" dirty="0">
                <a:solidFill>
                  <a:schemeClr val="tx1"/>
                </a:solidFill>
                <a:latin typeface="Source Code Pro" panose="020B0509030403020204" pitchFamily="49" charset="0"/>
              </a:rPr>
              <a:t>.</a:t>
            </a:r>
          </a:p>
        </p:txBody>
      </p:sp>
      <p:pic>
        <p:nvPicPr>
          <p:cNvPr id="6" name="Picture 5">
            <a:extLst>
              <a:ext uri="{FF2B5EF4-FFF2-40B4-BE49-F238E27FC236}">
                <a16:creationId xmlns:a16="http://schemas.microsoft.com/office/drawing/2014/main" id="{DDC7F90F-CCFD-4CE0-A295-AADA73CD9F66}"/>
              </a:ext>
            </a:extLst>
          </p:cNvPr>
          <p:cNvPicPr>
            <a:picLocks noChangeAspect="1"/>
          </p:cNvPicPr>
          <p:nvPr/>
        </p:nvPicPr>
        <p:blipFill>
          <a:blip r:embed="rId3"/>
          <a:stretch>
            <a:fillRect/>
          </a:stretch>
        </p:blipFill>
        <p:spPr>
          <a:xfrm>
            <a:off x="1860944" y="3566155"/>
            <a:ext cx="8470112" cy="833125"/>
          </a:xfrm>
          <a:prstGeom prst="rect">
            <a:avLst/>
          </a:prstGeom>
        </p:spPr>
      </p:pic>
    </p:spTree>
    <p:extLst>
      <p:ext uri="{BB962C8B-B14F-4D97-AF65-F5344CB8AC3E}">
        <p14:creationId xmlns:p14="http://schemas.microsoft.com/office/powerpoint/2010/main" val="3044931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vector graphics&#10;&#10;Description automatically generated">
            <a:extLst>
              <a:ext uri="{FF2B5EF4-FFF2-40B4-BE49-F238E27FC236}">
                <a16:creationId xmlns:a16="http://schemas.microsoft.com/office/drawing/2014/main" id="{9E2A7765-2D7D-4F4C-BAF1-3E51DE8A3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5" y="157475"/>
            <a:ext cx="2489205" cy="2489205"/>
          </a:xfrm>
          <a:prstGeom prst="rect">
            <a:avLst/>
          </a:prstGeom>
        </p:spPr>
      </p:pic>
      <p:sp>
        <p:nvSpPr>
          <p:cNvPr id="3" name="Speech Bubble: Rectangle 2">
            <a:extLst>
              <a:ext uri="{FF2B5EF4-FFF2-40B4-BE49-F238E27FC236}">
                <a16:creationId xmlns:a16="http://schemas.microsoft.com/office/drawing/2014/main" id="{B7CF2DAE-C53D-497A-9D55-E0E7846BE795}"/>
              </a:ext>
            </a:extLst>
          </p:cNvPr>
          <p:cNvSpPr/>
          <p:nvPr/>
        </p:nvSpPr>
        <p:spPr>
          <a:xfrm>
            <a:off x="2235338" y="248915"/>
            <a:ext cx="9397862" cy="1508765"/>
          </a:xfrm>
          <a:prstGeom prst="wedgeRectCallout">
            <a:avLst>
              <a:gd name="adj1" fmla="val -56336"/>
              <a:gd name="adj2" fmla="val -675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 do we measure distance? We have several ways to do this. The most obvious is </a:t>
            </a:r>
            <a:r>
              <a:rPr lang="en-GB" b="1" dirty="0">
                <a:latin typeface="Source Code Pro" panose="020B0509030403020204" pitchFamily="49" charset="0"/>
              </a:rPr>
              <a:t>Euclidian distance</a:t>
            </a:r>
            <a:r>
              <a:rPr lang="en-GB" dirty="0">
                <a:latin typeface="Source Code Pro" panose="020B0509030403020204" pitchFamily="49" charset="0"/>
              </a:rPr>
              <a:t>, the direct distance between the points. We could also use </a:t>
            </a:r>
            <a:r>
              <a:rPr lang="en-GB" b="1" dirty="0">
                <a:latin typeface="Source Code Pro" panose="020B0509030403020204" pitchFamily="49" charset="0"/>
              </a:rPr>
              <a:t>Manhattan distance</a:t>
            </a:r>
            <a:r>
              <a:rPr lang="en-GB" dirty="0">
                <a:latin typeface="Source Code Pro" panose="020B0509030403020204" pitchFamily="49" charset="0"/>
              </a:rPr>
              <a:t>, which doesn’t allow moving diagonally.</a:t>
            </a:r>
          </a:p>
        </p:txBody>
      </p:sp>
      <p:pic>
        <p:nvPicPr>
          <p:cNvPr id="4" name="Picture 3">
            <a:extLst>
              <a:ext uri="{FF2B5EF4-FFF2-40B4-BE49-F238E27FC236}">
                <a16:creationId xmlns:a16="http://schemas.microsoft.com/office/drawing/2014/main" id="{1F026354-2D9A-4690-9B2A-67082A2E12E1}"/>
              </a:ext>
            </a:extLst>
          </p:cNvPr>
          <p:cNvPicPr>
            <a:picLocks noChangeAspect="1"/>
          </p:cNvPicPr>
          <p:nvPr/>
        </p:nvPicPr>
        <p:blipFill>
          <a:blip r:embed="rId3"/>
          <a:stretch>
            <a:fillRect/>
          </a:stretch>
        </p:blipFill>
        <p:spPr>
          <a:xfrm>
            <a:off x="5471670" y="2117794"/>
            <a:ext cx="6342782" cy="3815645"/>
          </a:xfrm>
          <a:prstGeom prst="rect">
            <a:avLst/>
          </a:prstGeom>
        </p:spPr>
      </p:pic>
      <p:sp>
        <p:nvSpPr>
          <p:cNvPr id="5" name="Speech Bubble: Rectangle 4">
            <a:extLst>
              <a:ext uri="{FF2B5EF4-FFF2-40B4-BE49-F238E27FC236}">
                <a16:creationId xmlns:a16="http://schemas.microsoft.com/office/drawing/2014/main" id="{73377E07-8A46-4749-83BD-7104C54919E0}"/>
              </a:ext>
            </a:extLst>
          </p:cNvPr>
          <p:cNvSpPr/>
          <p:nvPr/>
        </p:nvSpPr>
        <p:spPr>
          <a:xfrm>
            <a:off x="274458" y="3274061"/>
            <a:ext cx="4917302" cy="1874520"/>
          </a:xfrm>
          <a:prstGeom prst="wedgeRectCallout">
            <a:avLst>
              <a:gd name="adj1" fmla="val -27203"/>
              <a:gd name="adj2" fmla="val -76925"/>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Which do we choose? In general, it is a matter of preference. However, since Manhattan distance is slightly easier to compute, we might want to sue it for very large Data sets.</a:t>
            </a:r>
          </a:p>
        </p:txBody>
      </p:sp>
    </p:spTree>
    <p:extLst>
      <p:ext uri="{BB962C8B-B14F-4D97-AF65-F5344CB8AC3E}">
        <p14:creationId xmlns:p14="http://schemas.microsoft.com/office/powerpoint/2010/main" val="281635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083F6-5819-40E6-A479-6FBF616FD979}"/>
              </a:ext>
            </a:extLst>
          </p:cNvPr>
          <p:cNvPicPr>
            <a:picLocks noChangeAspect="1"/>
          </p:cNvPicPr>
          <p:nvPr/>
        </p:nvPicPr>
        <p:blipFill>
          <a:blip r:embed="rId2"/>
          <a:stretch>
            <a:fillRect/>
          </a:stretch>
        </p:blipFill>
        <p:spPr>
          <a:xfrm>
            <a:off x="248187" y="1010228"/>
            <a:ext cx="3791145" cy="2216264"/>
          </a:xfrm>
          <a:prstGeom prst="rect">
            <a:avLst/>
          </a:prstGeom>
        </p:spPr>
      </p:pic>
      <p:pic>
        <p:nvPicPr>
          <p:cNvPr id="3" name="Picture 2">
            <a:extLst>
              <a:ext uri="{FF2B5EF4-FFF2-40B4-BE49-F238E27FC236}">
                <a16:creationId xmlns:a16="http://schemas.microsoft.com/office/drawing/2014/main" id="{396872F5-F7B0-4821-9746-40980D98A712}"/>
              </a:ext>
            </a:extLst>
          </p:cNvPr>
          <p:cNvPicPr>
            <a:picLocks noChangeAspect="1"/>
          </p:cNvPicPr>
          <p:nvPr/>
        </p:nvPicPr>
        <p:blipFill>
          <a:blip r:embed="rId3"/>
          <a:stretch>
            <a:fillRect/>
          </a:stretch>
        </p:blipFill>
        <p:spPr>
          <a:xfrm>
            <a:off x="4318538" y="880046"/>
            <a:ext cx="3778444" cy="2476627"/>
          </a:xfrm>
          <a:prstGeom prst="rect">
            <a:avLst/>
          </a:prstGeom>
        </p:spPr>
      </p:pic>
      <p:pic>
        <p:nvPicPr>
          <p:cNvPr id="4" name="Picture 3">
            <a:extLst>
              <a:ext uri="{FF2B5EF4-FFF2-40B4-BE49-F238E27FC236}">
                <a16:creationId xmlns:a16="http://schemas.microsoft.com/office/drawing/2014/main" id="{434AF290-FA8D-4606-AAB5-E65AD5059787}"/>
              </a:ext>
            </a:extLst>
          </p:cNvPr>
          <p:cNvPicPr>
            <a:picLocks noChangeAspect="1"/>
          </p:cNvPicPr>
          <p:nvPr/>
        </p:nvPicPr>
        <p:blipFill>
          <a:blip r:embed="rId4"/>
          <a:stretch>
            <a:fillRect/>
          </a:stretch>
        </p:blipFill>
        <p:spPr>
          <a:xfrm>
            <a:off x="8259349" y="880046"/>
            <a:ext cx="3740342" cy="2425825"/>
          </a:xfrm>
          <a:prstGeom prst="rect">
            <a:avLst/>
          </a:prstGeom>
        </p:spPr>
      </p:pic>
      <p:sp>
        <p:nvSpPr>
          <p:cNvPr id="5" name="Arrow: Right 4">
            <a:extLst>
              <a:ext uri="{FF2B5EF4-FFF2-40B4-BE49-F238E27FC236}">
                <a16:creationId xmlns:a16="http://schemas.microsoft.com/office/drawing/2014/main" id="{99FBAF09-1CEC-4F62-B43E-C22CE48AD28F}"/>
              </a:ext>
            </a:extLst>
          </p:cNvPr>
          <p:cNvSpPr/>
          <p:nvPr/>
        </p:nvSpPr>
        <p:spPr>
          <a:xfrm>
            <a:off x="3759200" y="1737360"/>
            <a:ext cx="792480" cy="822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9294324C-9340-4FA7-806A-32A5106C5685}"/>
              </a:ext>
            </a:extLst>
          </p:cNvPr>
          <p:cNvSpPr/>
          <p:nvPr/>
        </p:nvSpPr>
        <p:spPr>
          <a:xfrm>
            <a:off x="7833360" y="1737360"/>
            <a:ext cx="660400" cy="741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0F11107D-E005-41EC-91AE-1646A29F5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5" y="3226492"/>
            <a:ext cx="2722885" cy="2722885"/>
          </a:xfrm>
          <a:prstGeom prst="rect">
            <a:avLst/>
          </a:prstGeom>
        </p:spPr>
      </p:pic>
      <p:sp>
        <p:nvSpPr>
          <p:cNvPr id="9" name="Speech Bubble: Rectangle 8">
            <a:extLst>
              <a:ext uri="{FF2B5EF4-FFF2-40B4-BE49-F238E27FC236}">
                <a16:creationId xmlns:a16="http://schemas.microsoft.com/office/drawing/2014/main" id="{765AB76D-72F4-4E80-9503-6249693F93C9}"/>
              </a:ext>
            </a:extLst>
          </p:cNvPr>
          <p:cNvSpPr/>
          <p:nvPr/>
        </p:nvSpPr>
        <p:spPr>
          <a:xfrm>
            <a:off x="2708372" y="3417634"/>
            <a:ext cx="8741948" cy="910526"/>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Let’s say we know the centre points in advance. How would we calculate which point goes into which cluster?</a:t>
            </a:r>
          </a:p>
        </p:txBody>
      </p:sp>
      <p:sp>
        <p:nvSpPr>
          <p:cNvPr id="10" name="Speech Bubble: Rectangle 9">
            <a:extLst>
              <a:ext uri="{FF2B5EF4-FFF2-40B4-BE49-F238E27FC236}">
                <a16:creationId xmlns:a16="http://schemas.microsoft.com/office/drawing/2014/main" id="{2C382B8B-A6EE-426E-A1C5-76D1FD3201D4}"/>
              </a:ext>
            </a:extLst>
          </p:cNvPr>
          <p:cNvSpPr/>
          <p:nvPr/>
        </p:nvSpPr>
        <p:spPr>
          <a:xfrm>
            <a:off x="2708372" y="4661506"/>
            <a:ext cx="8741948" cy="1048413"/>
          </a:xfrm>
          <a:prstGeom prst="wedgeRectCallout">
            <a:avLst>
              <a:gd name="adj1" fmla="val -56905"/>
              <a:gd name="adj2" fmla="val -32194"/>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simply compute the distance between each point and the centres set, and assign the point to the centre with the smallest distance.</a:t>
            </a:r>
          </a:p>
        </p:txBody>
      </p:sp>
      <p:sp>
        <p:nvSpPr>
          <p:cNvPr id="11" name="Arrow: Down 10">
            <a:extLst>
              <a:ext uri="{FF2B5EF4-FFF2-40B4-BE49-F238E27FC236}">
                <a16:creationId xmlns:a16="http://schemas.microsoft.com/office/drawing/2014/main" id="{ABFACFCF-D9F6-452A-B737-FAD08CD1930A}"/>
              </a:ext>
            </a:extLst>
          </p:cNvPr>
          <p:cNvSpPr/>
          <p:nvPr/>
        </p:nvSpPr>
        <p:spPr>
          <a:xfrm>
            <a:off x="406400" y="1158240"/>
            <a:ext cx="274320" cy="34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Down 11">
            <a:extLst>
              <a:ext uri="{FF2B5EF4-FFF2-40B4-BE49-F238E27FC236}">
                <a16:creationId xmlns:a16="http://schemas.microsoft.com/office/drawing/2014/main" id="{748250CC-9385-4FF5-BBA4-C3E2732EAAC8}"/>
              </a:ext>
            </a:extLst>
          </p:cNvPr>
          <p:cNvSpPr/>
          <p:nvPr/>
        </p:nvSpPr>
        <p:spPr>
          <a:xfrm>
            <a:off x="5878830" y="1341120"/>
            <a:ext cx="274320" cy="345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Curved Right 13">
            <a:extLst>
              <a:ext uri="{FF2B5EF4-FFF2-40B4-BE49-F238E27FC236}">
                <a16:creationId xmlns:a16="http://schemas.microsoft.com/office/drawing/2014/main" id="{F699B5EF-8880-4E31-B262-EE136E8F3459}"/>
              </a:ext>
            </a:extLst>
          </p:cNvPr>
          <p:cNvSpPr/>
          <p:nvPr/>
        </p:nvSpPr>
        <p:spPr>
          <a:xfrm>
            <a:off x="0" y="1590737"/>
            <a:ext cx="409309" cy="9695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60834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1DFA80-1FB1-4FB6-8017-F47CDA347C9D}"/>
              </a:ext>
            </a:extLst>
          </p:cNvPr>
          <p:cNvSpPr/>
          <p:nvPr/>
        </p:nvSpPr>
        <p:spPr>
          <a:xfrm>
            <a:off x="3705724" y="0"/>
            <a:ext cx="461799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Clustering</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 name="Picture 2" descr="A picture containing vector graphics&#10;&#10;Description automatically generated">
            <a:extLst>
              <a:ext uri="{FF2B5EF4-FFF2-40B4-BE49-F238E27FC236}">
                <a16:creationId xmlns:a16="http://schemas.microsoft.com/office/drawing/2014/main" id="{85394327-7782-48FC-A755-B29FCDAFF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35" y="701035"/>
            <a:ext cx="2727965" cy="2727965"/>
          </a:xfrm>
          <a:prstGeom prst="rect">
            <a:avLst/>
          </a:prstGeom>
        </p:spPr>
      </p:pic>
      <p:sp>
        <p:nvSpPr>
          <p:cNvPr id="9" name="Speech Bubble: Rectangle 8">
            <a:extLst>
              <a:ext uri="{FF2B5EF4-FFF2-40B4-BE49-F238E27FC236}">
                <a16:creationId xmlns:a16="http://schemas.microsoft.com/office/drawing/2014/main" id="{7A3608CD-E7C1-444D-8BA2-C48C72AAA591}"/>
              </a:ext>
            </a:extLst>
          </p:cNvPr>
          <p:cNvSpPr/>
          <p:nvPr/>
        </p:nvSpPr>
        <p:spPr>
          <a:xfrm>
            <a:off x="3022600" y="923330"/>
            <a:ext cx="4709160" cy="1560920"/>
          </a:xfrm>
          <a:prstGeom prst="wedgeRectCallout">
            <a:avLst>
              <a:gd name="adj1" fmla="val -61640"/>
              <a:gd name="adj2" fmla="val -592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Clustering data. What does it mean? With clustering, we mean algorithms that can group together, or cluster, data points with a certain meaning.</a:t>
            </a:r>
          </a:p>
        </p:txBody>
      </p:sp>
      <p:sp>
        <p:nvSpPr>
          <p:cNvPr id="11" name="Speech Bubble: Rectangle 10">
            <a:extLst>
              <a:ext uri="{FF2B5EF4-FFF2-40B4-BE49-F238E27FC236}">
                <a16:creationId xmlns:a16="http://schemas.microsoft.com/office/drawing/2014/main" id="{E937F5DD-3008-408C-B692-B9155234771C}"/>
              </a:ext>
            </a:extLst>
          </p:cNvPr>
          <p:cNvSpPr/>
          <p:nvPr/>
        </p:nvSpPr>
        <p:spPr>
          <a:xfrm>
            <a:off x="294635" y="3708223"/>
            <a:ext cx="4709160" cy="1560920"/>
          </a:xfrm>
          <a:prstGeom prst="wedgeRectCallout">
            <a:avLst>
              <a:gd name="adj1" fmla="val -21295"/>
              <a:gd name="adj2" fmla="val -88591"/>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Most often, these points are variables with some levels. For example, we might be dealing with the different gene expression levels in different samples.</a:t>
            </a:r>
          </a:p>
        </p:txBody>
      </p:sp>
    </p:spTree>
    <p:extLst>
      <p:ext uri="{BB962C8B-B14F-4D97-AF65-F5344CB8AC3E}">
        <p14:creationId xmlns:p14="http://schemas.microsoft.com/office/powerpoint/2010/main" val="386311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2C611-861B-45FC-98D7-21557B63D71A}"/>
              </a:ext>
            </a:extLst>
          </p:cNvPr>
          <p:cNvPicPr>
            <a:picLocks noChangeAspect="1"/>
          </p:cNvPicPr>
          <p:nvPr/>
        </p:nvPicPr>
        <p:blipFill>
          <a:blip r:embed="rId2"/>
          <a:stretch>
            <a:fillRect/>
          </a:stretch>
        </p:blipFill>
        <p:spPr>
          <a:xfrm>
            <a:off x="1178361" y="334618"/>
            <a:ext cx="8915136" cy="1209702"/>
          </a:xfrm>
          <a:prstGeom prst="rect">
            <a:avLst/>
          </a:prstGeom>
        </p:spPr>
      </p:pic>
      <p:pic>
        <p:nvPicPr>
          <p:cNvPr id="3" name="Picture 2">
            <a:extLst>
              <a:ext uri="{FF2B5EF4-FFF2-40B4-BE49-F238E27FC236}">
                <a16:creationId xmlns:a16="http://schemas.microsoft.com/office/drawing/2014/main" id="{7D8C5ABD-18DC-4C76-AECE-4F7594382C5B}"/>
              </a:ext>
            </a:extLst>
          </p:cNvPr>
          <p:cNvPicPr>
            <a:picLocks noChangeAspect="1"/>
          </p:cNvPicPr>
          <p:nvPr/>
        </p:nvPicPr>
        <p:blipFill>
          <a:blip r:embed="rId3"/>
          <a:stretch>
            <a:fillRect/>
          </a:stretch>
        </p:blipFill>
        <p:spPr>
          <a:xfrm>
            <a:off x="7457343" y="2115262"/>
            <a:ext cx="3972657" cy="2704360"/>
          </a:xfrm>
          <a:prstGeom prst="rect">
            <a:avLst/>
          </a:prstGeom>
        </p:spPr>
      </p:pic>
      <p:pic>
        <p:nvPicPr>
          <p:cNvPr id="5" name="Picture 4">
            <a:extLst>
              <a:ext uri="{FF2B5EF4-FFF2-40B4-BE49-F238E27FC236}">
                <a16:creationId xmlns:a16="http://schemas.microsoft.com/office/drawing/2014/main" id="{78E647A0-ECCD-4ADB-B9F7-619894B6F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7917" y="939469"/>
            <a:ext cx="2020887" cy="2020887"/>
          </a:xfrm>
          <a:prstGeom prst="rect">
            <a:avLst/>
          </a:prstGeom>
        </p:spPr>
      </p:pic>
      <p:sp>
        <p:nvSpPr>
          <p:cNvPr id="6" name="Speech Bubble: Rectangle 5">
            <a:extLst>
              <a:ext uri="{FF2B5EF4-FFF2-40B4-BE49-F238E27FC236}">
                <a16:creationId xmlns:a16="http://schemas.microsoft.com/office/drawing/2014/main" id="{D7290203-38D0-41BF-9FB0-C1B3268FBB95}"/>
              </a:ext>
            </a:extLst>
          </p:cNvPr>
          <p:cNvSpPr/>
          <p:nvPr/>
        </p:nvSpPr>
        <p:spPr>
          <a:xfrm>
            <a:off x="2188804" y="1989770"/>
            <a:ext cx="4789611" cy="1575437"/>
          </a:xfrm>
          <a:prstGeom prst="wedgeRectCallout">
            <a:avLst>
              <a:gd name="adj1" fmla="val -58849"/>
              <a:gd name="adj2" fmla="val -5265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can also define the Max Distance between the data points and the centres to be the maximum distance between a point and its </a:t>
            </a:r>
            <a:r>
              <a:rPr lang="en-GB" b="1" dirty="0">
                <a:latin typeface="Source Code Pro" panose="020B0509030403020204" pitchFamily="49" charset="0"/>
              </a:rPr>
              <a:t>corresponding</a:t>
            </a:r>
            <a:r>
              <a:rPr lang="en-GB" dirty="0">
                <a:latin typeface="Source Code Pro" panose="020B0509030403020204" pitchFamily="49" charset="0"/>
              </a:rPr>
              <a:t> centre.</a:t>
            </a:r>
          </a:p>
        </p:txBody>
      </p:sp>
      <p:sp>
        <p:nvSpPr>
          <p:cNvPr id="7" name="Speech Bubble: Rectangle 6">
            <a:extLst>
              <a:ext uri="{FF2B5EF4-FFF2-40B4-BE49-F238E27FC236}">
                <a16:creationId xmlns:a16="http://schemas.microsoft.com/office/drawing/2014/main" id="{39A9C146-F42C-44F9-948D-0251E0EB9ACE}"/>
              </a:ext>
            </a:extLst>
          </p:cNvPr>
          <p:cNvSpPr/>
          <p:nvPr/>
        </p:nvSpPr>
        <p:spPr>
          <a:xfrm>
            <a:off x="380324" y="3713481"/>
            <a:ext cx="4789611" cy="584200"/>
          </a:xfrm>
          <a:prstGeom prst="wedgeRectCallout">
            <a:avLst>
              <a:gd name="adj1" fmla="val -28091"/>
              <a:gd name="adj2" fmla="val -1030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We’ll use this information later.</a:t>
            </a:r>
          </a:p>
        </p:txBody>
      </p:sp>
      <p:pic>
        <p:nvPicPr>
          <p:cNvPr id="8" name="Picture 7">
            <a:extLst>
              <a:ext uri="{FF2B5EF4-FFF2-40B4-BE49-F238E27FC236}">
                <a16:creationId xmlns:a16="http://schemas.microsoft.com/office/drawing/2014/main" id="{9148BAB3-86FF-4B89-9DCB-44CEC0265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967971" y="3861753"/>
            <a:ext cx="2020887" cy="2020887"/>
          </a:xfrm>
          <a:prstGeom prst="rect">
            <a:avLst/>
          </a:prstGeom>
        </p:spPr>
      </p:pic>
      <p:sp>
        <p:nvSpPr>
          <p:cNvPr id="9" name="Speech Bubble: Rectangle 8">
            <a:extLst>
              <a:ext uri="{FF2B5EF4-FFF2-40B4-BE49-F238E27FC236}">
                <a16:creationId xmlns:a16="http://schemas.microsoft.com/office/drawing/2014/main" id="{EF493138-F100-4B95-91E2-B76D2D1B379E}"/>
              </a:ext>
            </a:extLst>
          </p:cNvPr>
          <p:cNvSpPr/>
          <p:nvPr/>
        </p:nvSpPr>
        <p:spPr>
          <a:xfrm>
            <a:off x="8193365" y="5146703"/>
            <a:ext cx="2860716" cy="1376679"/>
          </a:xfrm>
          <a:prstGeom prst="wedgeRectCallout">
            <a:avLst>
              <a:gd name="adj1" fmla="val -69999"/>
              <a:gd name="adj2" fmla="val -4699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In this example, </a:t>
            </a:r>
            <a:r>
              <a:rPr lang="en-GB" dirty="0" err="1">
                <a:latin typeface="Source Code Pro" panose="020B0509030403020204" pitchFamily="49" charset="0"/>
              </a:rPr>
              <a:t>MaxDistance</a:t>
            </a:r>
            <a:r>
              <a:rPr lang="en-GB" dirty="0">
                <a:latin typeface="Source Code Pro" panose="020B0509030403020204" pitchFamily="49" charset="0"/>
              </a:rPr>
              <a:t> is the one highlighted here.</a:t>
            </a:r>
          </a:p>
        </p:txBody>
      </p:sp>
    </p:spTree>
    <p:extLst>
      <p:ext uri="{BB962C8B-B14F-4D97-AF65-F5344CB8AC3E}">
        <p14:creationId xmlns:p14="http://schemas.microsoft.com/office/powerpoint/2010/main" val="253703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2E75F495-4874-4AC1-A9BD-C2EBC0AF2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5" y="-198125"/>
            <a:ext cx="3012445" cy="3012445"/>
          </a:xfrm>
          <a:prstGeom prst="rect">
            <a:avLst/>
          </a:prstGeom>
        </p:spPr>
      </p:pic>
      <p:sp>
        <p:nvSpPr>
          <p:cNvPr id="4" name="Speech Bubble: Rectangle 3">
            <a:extLst>
              <a:ext uri="{FF2B5EF4-FFF2-40B4-BE49-F238E27FC236}">
                <a16:creationId xmlns:a16="http://schemas.microsoft.com/office/drawing/2014/main" id="{AD340D20-402A-4630-BBFB-26E5FF8B6813}"/>
              </a:ext>
            </a:extLst>
          </p:cNvPr>
          <p:cNvSpPr/>
          <p:nvPr/>
        </p:nvSpPr>
        <p:spPr>
          <a:xfrm>
            <a:off x="2189480" y="196914"/>
            <a:ext cx="8741948" cy="910526"/>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Using this notion of </a:t>
            </a:r>
            <a:r>
              <a:rPr lang="en-GB" dirty="0" err="1">
                <a:latin typeface="Source Code Pro" panose="020B0509030403020204" pitchFamily="49" charset="0"/>
              </a:rPr>
              <a:t>maxDistance</a:t>
            </a:r>
            <a:r>
              <a:rPr lang="en-GB" dirty="0">
                <a:latin typeface="Source Code Pro" panose="020B0509030403020204" pitchFamily="49" charset="0"/>
              </a:rPr>
              <a:t>, we can tweak our problem: </a:t>
            </a:r>
          </a:p>
        </p:txBody>
      </p:sp>
      <p:pic>
        <p:nvPicPr>
          <p:cNvPr id="5" name="Picture 4">
            <a:extLst>
              <a:ext uri="{FF2B5EF4-FFF2-40B4-BE49-F238E27FC236}">
                <a16:creationId xmlns:a16="http://schemas.microsoft.com/office/drawing/2014/main" id="{C832095B-9FE6-4E2F-B0D8-58C2B3123994}"/>
              </a:ext>
            </a:extLst>
          </p:cNvPr>
          <p:cNvPicPr>
            <a:picLocks noChangeAspect="1"/>
          </p:cNvPicPr>
          <p:nvPr/>
        </p:nvPicPr>
        <p:blipFill>
          <a:blip r:embed="rId3"/>
          <a:stretch>
            <a:fillRect/>
          </a:stretch>
        </p:blipFill>
        <p:spPr>
          <a:xfrm>
            <a:off x="2008308" y="1278959"/>
            <a:ext cx="9083283" cy="2541202"/>
          </a:xfrm>
          <a:prstGeom prst="rect">
            <a:avLst/>
          </a:prstGeom>
        </p:spPr>
      </p:pic>
      <p:sp>
        <p:nvSpPr>
          <p:cNvPr id="6" name="Rectangle 5">
            <a:extLst>
              <a:ext uri="{FF2B5EF4-FFF2-40B4-BE49-F238E27FC236}">
                <a16:creationId xmlns:a16="http://schemas.microsoft.com/office/drawing/2014/main" id="{8B8BE297-4723-4C3D-8B55-62C8E5F7E1AC}"/>
              </a:ext>
            </a:extLst>
          </p:cNvPr>
          <p:cNvSpPr/>
          <p:nvPr/>
        </p:nvSpPr>
        <p:spPr>
          <a:xfrm>
            <a:off x="6654800" y="3007359"/>
            <a:ext cx="4436791" cy="335281"/>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736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2E75F495-4874-4AC1-A9BD-C2EBC0AF2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5" y="-227264"/>
            <a:ext cx="3012445" cy="3012445"/>
          </a:xfrm>
          <a:prstGeom prst="rect">
            <a:avLst/>
          </a:prstGeom>
        </p:spPr>
      </p:pic>
      <p:sp>
        <p:nvSpPr>
          <p:cNvPr id="4" name="Speech Bubble: Rectangle 3">
            <a:extLst>
              <a:ext uri="{FF2B5EF4-FFF2-40B4-BE49-F238E27FC236}">
                <a16:creationId xmlns:a16="http://schemas.microsoft.com/office/drawing/2014/main" id="{AD340D20-402A-4630-BBFB-26E5FF8B6813}"/>
              </a:ext>
            </a:extLst>
          </p:cNvPr>
          <p:cNvSpPr/>
          <p:nvPr/>
        </p:nvSpPr>
        <p:spPr>
          <a:xfrm>
            <a:off x="2189480" y="196914"/>
            <a:ext cx="8741948" cy="910526"/>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Using this notion of </a:t>
            </a:r>
            <a:r>
              <a:rPr lang="en-GB" dirty="0" err="1">
                <a:latin typeface="Source Code Pro" panose="020B0509030403020204" pitchFamily="49" charset="0"/>
              </a:rPr>
              <a:t>maxDistance</a:t>
            </a:r>
            <a:r>
              <a:rPr lang="en-GB" dirty="0">
                <a:latin typeface="Source Code Pro" panose="020B0509030403020204" pitchFamily="49" charset="0"/>
              </a:rPr>
              <a:t>, we can tweak our problem: </a:t>
            </a:r>
          </a:p>
        </p:txBody>
      </p:sp>
      <p:pic>
        <p:nvPicPr>
          <p:cNvPr id="5" name="Picture 4">
            <a:extLst>
              <a:ext uri="{FF2B5EF4-FFF2-40B4-BE49-F238E27FC236}">
                <a16:creationId xmlns:a16="http://schemas.microsoft.com/office/drawing/2014/main" id="{C832095B-9FE6-4E2F-B0D8-58C2B3123994}"/>
              </a:ext>
            </a:extLst>
          </p:cNvPr>
          <p:cNvPicPr>
            <a:picLocks noChangeAspect="1"/>
          </p:cNvPicPr>
          <p:nvPr/>
        </p:nvPicPr>
        <p:blipFill>
          <a:blip r:embed="rId3"/>
          <a:stretch>
            <a:fillRect/>
          </a:stretch>
        </p:blipFill>
        <p:spPr>
          <a:xfrm>
            <a:off x="2008308" y="1278959"/>
            <a:ext cx="9083283" cy="2541202"/>
          </a:xfrm>
          <a:prstGeom prst="rect">
            <a:avLst/>
          </a:prstGeom>
        </p:spPr>
      </p:pic>
      <p:sp>
        <p:nvSpPr>
          <p:cNvPr id="6" name="Rectangle 5">
            <a:extLst>
              <a:ext uri="{FF2B5EF4-FFF2-40B4-BE49-F238E27FC236}">
                <a16:creationId xmlns:a16="http://schemas.microsoft.com/office/drawing/2014/main" id="{8B8BE297-4723-4C3D-8B55-62C8E5F7E1AC}"/>
              </a:ext>
            </a:extLst>
          </p:cNvPr>
          <p:cNvSpPr/>
          <p:nvPr/>
        </p:nvSpPr>
        <p:spPr>
          <a:xfrm>
            <a:off x="6654800" y="3007359"/>
            <a:ext cx="4436791" cy="335281"/>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5CDB2935-C6C0-4F98-97B9-9CEBC80130C5}"/>
              </a:ext>
            </a:extLst>
          </p:cNvPr>
          <p:cNvPicPr>
            <a:picLocks noChangeAspect="1"/>
          </p:cNvPicPr>
          <p:nvPr/>
        </p:nvPicPr>
        <p:blipFill>
          <a:blip r:embed="rId4"/>
          <a:stretch>
            <a:fillRect/>
          </a:stretch>
        </p:blipFill>
        <p:spPr>
          <a:xfrm>
            <a:off x="310437" y="4427250"/>
            <a:ext cx="3016405" cy="1739989"/>
          </a:xfrm>
          <a:prstGeom prst="rect">
            <a:avLst/>
          </a:prstGeom>
        </p:spPr>
      </p:pic>
      <p:pic>
        <p:nvPicPr>
          <p:cNvPr id="7" name="Picture 6">
            <a:extLst>
              <a:ext uri="{FF2B5EF4-FFF2-40B4-BE49-F238E27FC236}">
                <a16:creationId xmlns:a16="http://schemas.microsoft.com/office/drawing/2014/main" id="{682BC553-51A8-4C4A-9631-527D898254A0}"/>
              </a:ext>
            </a:extLst>
          </p:cNvPr>
          <p:cNvPicPr>
            <a:picLocks noChangeAspect="1"/>
          </p:cNvPicPr>
          <p:nvPr/>
        </p:nvPicPr>
        <p:blipFill>
          <a:blip r:embed="rId5"/>
          <a:stretch>
            <a:fillRect/>
          </a:stretch>
        </p:blipFill>
        <p:spPr>
          <a:xfrm>
            <a:off x="4229884" y="4427250"/>
            <a:ext cx="3026426" cy="1739989"/>
          </a:xfrm>
          <a:prstGeom prst="rect">
            <a:avLst/>
          </a:prstGeom>
        </p:spPr>
      </p:pic>
      <p:sp>
        <p:nvSpPr>
          <p:cNvPr id="8" name="Arrow: Right 7">
            <a:extLst>
              <a:ext uri="{FF2B5EF4-FFF2-40B4-BE49-F238E27FC236}">
                <a16:creationId xmlns:a16="http://schemas.microsoft.com/office/drawing/2014/main" id="{6B76D1EA-9138-4381-95E9-437C291FA8DE}"/>
              </a:ext>
            </a:extLst>
          </p:cNvPr>
          <p:cNvSpPr/>
          <p:nvPr/>
        </p:nvSpPr>
        <p:spPr>
          <a:xfrm>
            <a:off x="3230880" y="5071040"/>
            <a:ext cx="1097280" cy="588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peech Bubble: Rectangle 8">
            <a:extLst>
              <a:ext uri="{FF2B5EF4-FFF2-40B4-BE49-F238E27FC236}">
                <a16:creationId xmlns:a16="http://schemas.microsoft.com/office/drawing/2014/main" id="{9B75D193-6179-45CA-9008-B6F6041447BE}"/>
              </a:ext>
            </a:extLst>
          </p:cNvPr>
          <p:cNvSpPr/>
          <p:nvPr/>
        </p:nvSpPr>
        <p:spPr>
          <a:xfrm>
            <a:off x="8004702" y="4380514"/>
            <a:ext cx="3479800" cy="1198527"/>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Here, I’ve found a better set of centres for our problem using this definition!</a:t>
            </a:r>
          </a:p>
        </p:txBody>
      </p:sp>
      <p:pic>
        <p:nvPicPr>
          <p:cNvPr id="11" name="Picture 10">
            <a:extLst>
              <a:ext uri="{FF2B5EF4-FFF2-40B4-BE49-F238E27FC236}">
                <a16:creationId xmlns:a16="http://schemas.microsoft.com/office/drawing/2014/main" id="{F62C3668-E5E8-499B-A92C-10F019E46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452" y="5200721"/>
            <a:ext cx="1573607" cy="1573607"/>
          </a:xfrm>
          <a:prstGeom prst="rect">
            <a:avLst/>
          </a:prstGeom>
        </p:spPr>
      </p:pic>
    </p:spTree>
    <p:extLst>
      <p:ext uri="{BB962C8B-B14F-4D97-AF65-F5344CB8AC3E}">
        <p14:creationId xmlns:p14="http://schemas.microsoft.com/office/powerpoint/2010/main" val="1322025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CB26D-EE2E-4378-9BB9-3A0C9B3B3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 y="2136137"/>
            <a:ext cx="2585725" cy="2585725"/>
          </a:xfrm>
          <a:prstGeom prst="rect">
            <a:avLst/>
          </a:prstGeom>
        </p:spPr>
      </p:pic>
      <p:sp>
        <p:nvSpPr>
          <p:cNvPr id="4" name="Speech Bubble: Rectangle 3">
            <a:extLst>
              <a:ext uri="{FF2B5EF4-FFF2-40B4-BE49-F238E27FC236}">
                <a16:creationId xmlns:a16="http://schemas.microsoft.com/office/drawing/2014/main" id="{A035C9D4-0A75-4F80-B838-2798711E7B51}"/>
              </a:ext>
            </a:extLst>
          </p:cNvPr>
          <p:cNvSpPr/>
          <p:nvPr/>
        </p:nvSpPr>
        <p:spPr>
          <a:xfrm>
            <a:off x="2565400" y="2136136"/>
            <a:ext cx="8741948" cy="1254765"/>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to find the BEST possible set of centres we would have to test every </a:t>
            </a:r>
            <a:r>
              <a:rPr lang="en-GB" i="1" dirty="0">
                <a:latin typeface="Source Code Pro" panose="020B0509030403020204" pitchFamily="49" charset="0"/>
              </a:rPr>
              <a:t>possible</a:t>
            </a:r>
            <a:r>
              <a:rPr lang="en-GB" dirty="0">
                <a:latin typeface="Source Code Pro" panose="020B0509030403020204" pitchFamily="49" charset="0"/>
              </a:rPr>
              <a:t> set of centres. Remember how brute-force algorithms almost never work? Exactly.</a:t>
            </a:r>
          </a:p>
        </p:txBody>
      </p:sp>
      <p:sp>
        <p:nvSpPr>
          <p:cNvPr id="5" name="Speech Bubble: Rectangle 4">
            <a:extLst>
              <a:ext uri="{FF2B5EF4-FFF2-40B4-BE49-F238E27FC236}">
                <a16:creationId xmlns:a16="http://schemas.microsoft.com/office/drawing/2014/main" id="{57F1BC33-C263-4F92-A30D-58C266C3C28C}"/>
              </a:ext>
            </a:extLst>
          </p:cNvPr>
          <p:cNvSpPr/>
          <p:nvPr/>
        </p:nvSpPr>
        <p:spPr>
          <a:xfrm>
            <a:off x="2565400" y="3721096"/>
            <a:ext cx="8741948" cy="1376686"/>
          </a:xfrm>
          <a:prstGeom prst="wedgeRectCallout">
            <a:avLst>
              <a:gd name="adj1" fmla="val -55742"/>
              <a:gd name="adj2" fmla="val -3755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Algorithms that solve this problem use </a:t>
            </a:r>
            <a:r>
              <a:rPr lang="en-GB" i="1" dirty="0">
                <a:latin typeface="Source Code Pro" panose="020B0509030403020204" pitchFamily="49" charset="0"/>
              </a:rPr>
              <a:t>Heuristics</a:t>
            </a:r>
            <a:r>
              <a:rPr lang="en-GB" dirty="0">
                <a:latin typeface="Source Code Pro" panose="020B0509030403020204" pitchFamily="49" charset="0"/>
              </a:rPr>
              <a:t>, approximation methods, in order to limit the time spent computing but still arriving at a somewhat-optimal (but always sub-optimal) solution.</a:t>
            </a:r>
          </a:p>
        </p:txBody>
      </p:sp>
    </p:spTree>
    <p:extLst>
      <p:ext uri="{BB962C8B-B14F-4D97-AF65-F5344CB8AC3E}">
        <p14:creationId xmlns:p14="http://schemas.microsoft.com/office/powerpoint/2010/main" val="2565739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78E2F-9096-4BAD-ABE7-C0B4E930E126}"/>
              </a:ext>
            </a:extLst>
          </p:cNvPr>
          <p:cNvPicPr>
            <a:picLocks noChangeAspect="1"/>
          </p:cNvPicPr>
          <p:nvPr/>
        </p:nvPicPr>
        <p:blipFill>
          <a:blip r:embed="rId2"/>
          <a:stretch>
            <a:fillRect/>
          </a:stretch>
        </p:blipFill>
        <p:spPr>
          <a:xfrm>
            <a:off x="1065975" y="249504"/>
            <a:ext cx="9694376" cy="2554655"/>
          </a:xfrm>
          <a:prstGeom prst="rect">
            <a:avLst/>
          </a:prstGeom>
        </p:spPr>
      </p:pic>
      <p:pic>
        <p:nvPicPr>
          <p:cNvPr id="4" name="Picture 3">
            <a:extLst>
              <a:ext uri="{FF2B5EF4-FFF2-40B4-BE49-F238E27FC236}">
                <a16:creationId xmlns:a16="http://schemas.microsoft.com/office/drawing/2014/main" id="{592C975D-4577-4D76-BFC5-79A991AF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555" y="2336794"/>
            <a:ext cx="3688085" cy="3688085"/>
          </a:xfrm>
          <a:prstGeom prst="rect">
            <a:avLst/>
          </a:prstGeom>
        </p:spPr>
      </p:pic>
      <p:sp>
        <p:nvSpPr>
          <p:cNvPr id="6" name="Speech Bubble: Rectangle 5">
            <a:extLst>
              <a:ext uri="{FF2B5EF4-FFF2-40B4-BE49-F238E27FC236}">
                <a16:creationId xmlns:a16="http://schemas.microsoft.com/office/drawing/2014/main" id="{076F80C7-F3BB-4C9A-AE3F-7C38CC8D9270}"/>
              </a:ext>
            </a:extLst>
          </p:cNvPr>
          <p:cNvSpPr/>
          <p:nvPr/>
        </p:nvSpPr>
        <p:spPr>
          <a:xfrm>
            <a:off x="1168400" y="3233416"/>
            <a:ext cx="6450868" cy="2923544"/>
          </a:xfrm>
          <a:prstGeom prst="wedgeRectCallout">
            <a:avLst>
              <a:gd name="adj1" fmla="val 57184"/>
              <a:gd name="adj2" fmla="val -3511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One of the first algorithms we will look at can heuristically find one solution for the K-centres problem.</a:t>
            </a:r>
          </a:p>
          <a:p>
            <a:pPr algn="ctr"/>
            <a:r>
              <a:rPr lang="en-GB" dirty="0">
                <a:latin typeface="Source Code Pro" panose="020B0509030403020204" pitchFamily="49" charset="0"/>
              </a:rPr>
              <a:t>It first sets the first centre by randomly selecting a point in the data. It then finds the data point furthest from the centre and sets that at the second centre. It then repeats, setting more centres as the datapoints that maximise the distance between the data and the centres.</a:t>
            </a:r>
          </a:p>
        </p:txBody>
      </p:sp>
    </p:spTree>
    <p:extLst>
      <p:ext uri="{BB962C8B-B14F-4D97-AF65-F5344CB8AC3E}">
        <p14:creationId xmlns:p14="http://schemas.microsoft.com/office/powerpoint/2010/main" val="1615275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F9FF0-147C-490B-BB60-1CF7773CB682}"/>
              </a:ext>
            </a:extLst>
          </p:cNvPr>
          <p:cNvPicPr>
            <a:picLocks noChangeAspect="1"/>
          </p:cNvPicPr>
          <p:nvPr/>
        </p:nvPicPr>
        <p:blipFill>
          <a:blip r:embed="rId2"/>
          <a:stretch>
            <a:fillRect/>
          </a:stretch>
        </p:blipFill>
        <p:spPr>
          <a:xfrm>
            <a:off x="734622" y="1720169"/>
            <a:ext cx="4471396" cy="2790871"/>
          </a:xfrm>
          <a:prstGeom prst="rect">
            <a:avLst/>
          </a:prstGeom>
        </p:spPr>
      </p:pic>
      <p:pic>
        <p:nvPicPr>
          <p:cNvPr id="4" name="Picture 3">
            <a:extLst>
              <a:ext uri="{FF2B5EF4-FFF2-40B4-BE49-F238E27FC236}">
                <a16:creationId xmlns:a16="http://schemas.microsoft.com/office/drawing/2014/main" id="{AC2AF996-FD6E-4BB1-B386-DC771B0D7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435" y="3465513"/>
            <a:ext cx="2651765" cy="2651765"/>
          </a:xfrm>
          <a:prstGeom prst="rect">
            <a:avLst/>
          </a:prstGeom>
        </p:spPr>
      </p:pic>
      <p:sp>
        <p:nvSpPr>
          <p:cNvPr id="6" name="Speech Bubble: Rectangle 5">
            <a:extLst>
              <a:ext uri="{FF2B5EF4-FFF2-40B4-BE49-F238E27FC236}">
                <a16:creationId xmlns:a16="http://schemas.microsoft.com/office/drawing/2014/main" id="{B33D5E8E-F699-4ECF-997B-28D872914E0A}"/>
              </a:ext>
            </a:extLst>
          </p:cNvPr>
          <p:cNvSpPr/>
          <p:nvPr/>
        </p:nvSpPr>
        <p:spPr>
          <a:xfrm>
            <a:off x="6502400" y="3115604"/>
            <a:ext cx="2814320" cy="1016000"/>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select the first point randomly.</a:t>
            </a:r>
          </a:p>
        </p:txBody>
      </p:sp>
    </p:spTree>
    <p:extLst>
      <p:ext uri="{BB962C8B-B14F-4D97-AF65-F5344CB8AC3E}">
        <p14:creationId xmlns:p14="http://schemas.microsoft.com/office/powerpoint/2010/main" val="236532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EB017B-66D6-46F2-9703-C5B8A38A5759}"/>
              </a:ext>
            </a:extLst>
          </p:cNvPr>
          <p:cNvPicPr>
            <a:picLocks noChangeAspect="1"/>
          </p:cNvPicPr>
          <p:nvPr/>
        </p:nvPicPr>
        <p:blipFill>
          <a:blip r:embed="rId2"/>
          <a:stretch>
            <a:fillRect/>
          </a:stretch>
        </p:blipFill>
        <p:spPr>
          <a:xfrm>
            <a:off x="807624" y="1598248"/>
            <a:ext cx="5288376" cy="3248071"/>
          </a:xfrm>
          <a:prstGeom prst="rect">
            <a:avLst/>
          </a:prstGeom>
        </p:spPr>
      </p:pic>
      <p:pic>
        <p:nvPicPr>
          <p:cNvPr id="3" name="Picture 2">
            <a:extLst>
              <a:ext uri="{FF2B5EF4-FFF2-40B4-BE49-F238E27FC236}">
                <a16:creationId xmlns:a16="http://schemas.microsoft.com/office/drawing/2014/main" id="{7732EFF6-0A80-4F8C-82DD-B7EF937D197E}"/>
              </a:ext>
            </a:extLst>
          </p:cNvPr>
          <p:cNvPicPr>
            <a:picLocks noChangeAspect="1"/>
          </p:cNvPicPr>
          <p:nvPr/>
        </p:nvPicPr>
        <p:blipFill>
          <a:blip r:embed="rId3"/>
          <a:stretch>
            <a:fillRect/>
          </a:stretch>
        </p:blipFill>
        <p:spPr>
          <a:xfrm>
            <a:off x="807624" y="226649"/>
            <a:ext cx="1785551" cy="1114471"/>
          </a:xfrm>
          <a:prstGeom prst="rect">
            <a:avLst/>
          </a:prstGeom>
        </p:spPr>
      </p:pic>
      <p:pic>
        <p:nvPicPr>
          <p:cNvPr id="4" name="Picture 3">
            <a:extLst>
              <a:ext uri="{FF2B5EF4-FFF2-40B4-BE49-F238E27FC236}">
                <a16:creationId xmlns:a16="http://schemas.microsoft.com/office/drawing/2014/main" id="{F2BC99B7-B07D-4B59-8A2A-DC8FF3888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555" y="3429000"/>
            <a:ext cx="2651765" cy="2651765"/>
          </a:xfrm>
          <a:prstGeom prst="rect">
            <a:avLst/>
          </a:prstGeom>
        </p:spPr>
      </p:pic>
      <p:sp>
        <p:nvSpPr>
          <p:cNvPr id="5" name="Speech Bubble: Rectangle 4">
            <a:extLst>
              <a:ext uri="{FF2B5EF4-FFF2-40B4-BE49-F238E27FC236}">
                <a16:creationId xmlns:a16="http://schemas.microsoft.com/office/drawing/2014/main" id="{23C8208E-E90C-4A2D-8105-5CCD2581EF0D}"/>
              </a:ext>
            </a:extLst>
          </p:cNvPr>
          <p:cNvSpPr/>
          <p:nvPr/>
        </p:nvSpPr>
        <p:spPr>
          <a:xfrm>
            <a:off x="7487920" y="2377440"/>
            <a:ext cx="3423920" cy="1645920"/>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select the next centre as the point maximising the distance data-centres</a:t>
            </a:r>
          </a:p>
        </p:txBody>
      </p:sp>
    </p:spTree>
    <p:extLst>
      <p:ext uri="{BB962C8B-B14F-4D97-AF65-F5344CB8AC3E}">
        <p14:creationId xmlns:p14="http://schemas.microsoft.com/office/powerpoint/2010/main" val="427659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8E84A-0792-4DC8-A1AE-249A0810FDB2}"/>
              </a:ext>
            </a:extLst>
          </p:cNvPr>
          <p:cNvPicPr>
            <a:picLocks noChangeAspect="1"/>
          </p:cNvPicPr>
          <p:nvPr/>
        </p:nvPicPr>
        <p:blipFill>
          <a:blip r:embed="rId2"/>
          <a:stretch>
            <a:fillRect/>
          </a:stretch>
        </p:blipFill>
        <p:spPr>
          <a:xfrm>
            <a:off x="746664" y="216488"/>
            <a:ext cx="2159096" cy="1326097"/>
          </a:xfrm>
          <a:prstGeom prst="rect">
            <a:avLst/>
          </a:prstGeom>
        </p:spPr>
      </p:pic>
      <p:pic>
        <p:nvPicPr>
          <p:cNvPr id="3" name="Picture 2">
            <a:extLst>
              <a:ext uri="{FF2B5EF4-FFF2-40B4-BE49-F238E27FC236}">
                <a16:creationId xmlns:a16="http://schemas.microsoft.com/office/drawing/2014/main" id="{4A3057C7-E4FE-4A2F-BFEA-2F7D968DEE7D}"/>
              </a:ext>
            </a:extLst>
          </p:cNvPr>
          <p:cNvPicPr>
            <a:picLocks noChangeAspect="1"/>
          </p:cNvPicPr>
          <p:nvPr/>
        </p:nvPicPr>
        <p:blipFill>
          <a:blip r:embed="rId3"/>
          <a:stretch>
            <a:fillRect/>
          </a:stretch>
        </p:blipFill>
        <p:spPr>
          <a:xfrm>
            <a:off x="746664" y="1924920"/>
            <a:ext cx="4313014" cy="2474360"/>
          </a:xfrm>
          <a:prstGeom prst="rect">
            <a:avLst/>
          </a:prstGeom>
        </p:spPr>
      </p:pic>
      <p:pic>
        <p:nvPicPr>
          <p:cNvPr id="4" name="Picture 3">
            <a:extLst>
              <a:ext uri="{FF2B5EF4-FFF2-40B4-BE49-F238E27FC236}">
                <a16:creationId xmlns:a16="http://schemas.microsoft.com/office/drawing/2014/main" id="{572693C4-A0F1-4F24-98AE-B5333C0B1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435" y="3246120"/>
            <a:ext cx="2651765" cy="2651765"/>
          </a:xfrm>
          <a:prstGeom prst="rect">
            <a:avLst/>
          </a:prstGeom>
        </p:spPr>
      </p:pic>
      <p:sp>
        <p:nvSpPr>
          <p:cNvPr id="5" name="Speech Bubble: Rectangle 4">
            <a:extLst>
              <a:ext uri="{FF2B5EF4-FFF2-40B4-BE49-F238E27FC236}">
                <a16:creationId xmlns:a16="http://schemas.microsoft.com/office/drawing/2014/main" id="{5A19B08E-BD57-4B4A-AE4C-C01CEC39853A}"/>
              </a:ext>
            </a:extLst>
          </p:cNvPr>
          <p:cNvSpPr/>
          <p:nvPr/>
        </p:nvSpPr>
        <p:spPr>
          <a:xfrm>
            <a:off x="6532880" y="2042160"/>
            <a:ext cx="4450080" cy="2011680"/>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then assign the points to the centres, and repeat the computation, selecting the next centre as the point the maximises the distance data-centres.</a:t>
            </a:r>
          </a:p>
        </p:txBody>
      </p:sp>
      <p:sp>
        <p:nvSpPr>
          <p:cNvPr id="6" name="Speech Bubble: Rectangle 5">
            <a:extLst>
              <a:ext uri="{FF2B5EF4-FFF2-40B4-BE49-F238E27FC236}">
                <a16:creationId xmlns:a16="http://schemas.microsoft.com/office/drawing/2014/main" id="{7702FCDA-D121-4746-BF66-EB32DC054D59}"/>
              </a:ext>
            </a:extLst>
          </p:cNvPr>
          <p:cNvSpPr/>
          <p:nvPr/>
        </p:nvSpPr>
        <p:spPr>
          <a:xfrm>
            <a:off x="6797040" y="5257800"/>
            <a:ext cx="4450080" cy="803038"/>
          </a:xfrm>
          <a:prstGeom prst="wedgeRectCallout">
            <a:avLst>
              <a:gd name="adj1" fmla="val -57917"/>
              <a:gd name="adj2" fmla="val -6422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stop when we select k </a:t>
            </a:r>
            <a:r>
              <a:rPr lang="en-GB" dirty="0" err="1">
                <a:latin typeface="Source Code Pro" panose="020B0509030403020204" pitchFamily="49" charset="0"/>
              </a:rPr>
              <a:t>centers</a:t>
            </a:r>
            <a:r>
              <a:rPr lang="en-GB" dirty="0">
                <a:latin typeface="Source Code Pro" panose="020B0509030403020204" pitchFamily="49" charset="0"/>
              </a:rPr>
              <a:t>.</a:t>
            </a:r>
          </a:p>
        </p:txBody>
      </p:sp>
    </p:spTree>
    <p:extLst>
      <p:ext uri="{BB962C8B-B14F-4D97-AF65-F5344CB8AC3E}">
        <p14:creationId xmlns:p14="http://schemas.microsoft.com/office/powerpoint/2010/main" val="157569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68047-D874-4AFA-B662-FC71FB0B21E7}"/>
              </a:ext>
            </a:extLst>
          </p:cNvPr>
          <p:cNvPicPr>
            <a:picLocks noChangeAspect="1"/>
          </p:cNvPicPr>
          <p:nvPr/>
        </p:nvPicPr>
        <p:blipFill>
          <a:blip r:embed="rId2"/>
          <a:stretch>
            <a:fillRect/>
          </a:stretch>
        </p:blipFill>
        <p:spPr>
          <a:xfrm>
            <a:off x="791772" y="2028146"/>
            <a:ext cx="5218002" cy="3072173"/>
          </a:xfrm>
          <a:prstGeom prst="rect">
            <a:avLst/>
          </a:prstGeom>
        </p:spPr>
      </p:pic>
      <p:pic>
        <p:nvPicPr>
          <p:cNvPr id="3" name="Picture 2">
            <a:extLst>
              <a:ext uri="{FF2B5EF4-FFF2-40B4-BE49-F238E27FC236}">
                <a16:creationId xmlns:a16="http://schemas.microsoft.com/office/drawing/2014/main" id="{BF462897-F515-4356-BA41-BDE4828B1F05}"/>
              </a:ext>
            </a:extLst>
          </p:cNvPr>
          <p:cNvPicPr>
            <a:picLocks noChangeAspect="1"/>
          </p:cNvPicPr>
          <p:nvPr/>
        </p:nvPicPr>
        <p:blipFill>
          <a:blip r:embed="rId3"/>
          <a:stretch>
            <a:fillRect/>
          </a:stretch>
        </p:blipFill>
        <p:spPr>
          <a:xfrm>
            <a:off x="791772" y="461880"/>
            <a:ext cx="2510228" cy="1440108"/>
          </a:xfrm>
          <a:prstGeom prst="rect">
            <a:avLst/>
          </a:prstGeom>
        </p:spPr>
      </p:pic>
      <p:pic>
        <p:nvPicPr>
          <p:cNvPr id="5" name="Picture 4">
            <a:extLst>
              <a:ext uri="{FF2B5EF4-FFF2-40B4-BE49-F238E27FC236}">
                <a16:creationId xmlns:a16="http://schemas.microsoft.com/office/drawing/2014/main" id="{47E8859E-36A2-488B-9AF6-0DB3369F8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515" y="591345"/>
            <a:ext cx="2621285" cy="2621285"/>
          </a:xfrm>
          <a:prstGeom prst="rect">
            <a:avLst/>
          </a:prstGeom>
        </p:spPr>
      </p:pic>
      <p:sp>
        <p:nvSpPr>
          <p:cNvPr id="6" name="Speech Bubble: Rectangle 5">
            <a:extLst>
              <a:ext uri="{FF2B5EF4-FFF2-40B4-BE49-F238E27FC236}">
                <a16:creationId xmlns:a16="http://schemas.microsoft.com/office/drawing/2014/main" id="{846B7913-278B-4C6A-BFD8-AC2E9A438CA2}"/>
              </a:ext>
            </a:extLst>
          </p:cNvPr>
          <p:cNvSpPr/>
          <p:nvPr/>
        </p:nvSpPr>
        <p:spPr>
          <a:xfrm>
            <a:off x="7518400" y="134008"/>
            <a:ext cx="4450080" cy="1195026"/>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This run has given us these three points as centres. Not bad!</a:t>
            </a:r>
          </a:p>
        </p:txBody>
      </p:sp>
      <p:sp>
        <p:nvSpPr>
          <p:cNvPr id="7" name="Speech Bubble: Rectangle 6">
            <a:extLst>
              <a:ext uri="{FF2B5EF4-FFF2-40B4-BE49-F238E27FC236}">
                <a16:creationId xmlns:a16="http://schemas.microsoft.com/office/drawing/2014/main" id="{AE05E5AF-497C-48E5-A5FD-DFD7D7B9CBB6}"/>
              </a:ext>
            </a:extLst>
          </p:cNvPr>
          <p:cNvSpPr/>
          <p:nvPr/>
        </p:nvSpPr>
        <p:spPr>
          <a:xfrm>
            <a:off x="7325360" y="3645371"/>
            <a:ext cx="4450080" cy="1796392"/>
          </a:xfrm>
          <a:prstGeom prst="wedgeRectCallout">
            <a:avLst>
              <a:gd name="adj1" fmla="val -53808"/>
              <a:gd name="adj2" fmla="val -3597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Consider also that, since the first point is selected randomly, the algorithm will give a different output every run.</a:t>
            </a:r>
          </a:p>
        </p:txBody>
      </p:sp>
      <p:sp>
        <p:nvSpPr>
          <p:cNvPr id="8" name="Speech Bubble: Rectangle 7">
            <a:extLst>
              <a:ext uri="{FF2B5EF4-FFF2-40B4-BE49-F238E27FC236}">
                <a16:creationId xmlns:a16="http://schemas.microsoft.com/office/drawing/2014/main" id="{22998AF8-5C40-457F-8188-DBF6586A80F9}"/>
              </a:ext>
            </a:extLst>
          </p:cNvPr>
          <p:cNvSpPr/>
          <p:nvPr/>
        </p:nvSpPr>
        <p:spPr>
          <a:xfrm>
            <a:off x="7478463" y="1889689"/>
            <a:ext cx="4450080" cy="1195026"/>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Keep in mind the big limitation of the centres having to lie in existing points.</a:t>
            </a:r>
          </a:p>
        </p:txBody>
      </p:sp>
    </p:spTree>
    <p:extLst>
      <p:ext uri="{BB962C8B-B14F-4D97-AF65-F5344CB8AC3E}">
        <p14:creationId xmlns:p14="http://schemas.microsoft.com/office/powerpoint/2010/main" val="2060185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8DFBC-96C8-4A70-B26E-0698DAAF16F8}"/>
              </a:ext>
            </a:extLst>
          </p:cNvPr>
          <p:cNvPicPr>
            <a:picLocks noChangeAspect="1"/>
          </p:cNvPicPr>
          <p:nvPr/>
        </p:nvPicPr>
        <p:blipFill>
          <a:blip r:embed="rId2"/>
          <a:stretch>
            <a:fillRect/>
          </a:stretch>
        </p:blipFill>
        <p:spPr>
          <a:xfrm>
            <a:off x="1882621" y="3330514"/>
            <a:ext cx="8097890" cy="3151565"/>
          </a:xfrm>
          <a:prstGeom prst="rect">
            <a:avLst/>
          </a:prstGeom>
        </p:spPr>
      </p:pic>
      <p:pic>
        <p:nvPicPr>
          <p:cNvPr id="4" name="Picture 3">
            <a:extLst>
              <a:ext uri="{FF2B5EF4-FFF2-40B4-BE49-F238E27FC236}">
                <a16:creationId xmlns:a16="http://schemas.microsoft.com/office/drawing/2014/main" id="{75F9FF1F-39CA-4AAB-BBB8-2D25BFA5D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755" y="1366519"/>
            <a:ext cx="2844805" cy="2844805"/>
          </a:xfrm>
          <a:prstGeom prst="rect">
            <a:avLst/>
          </a:prstGeom>
        </p:spPr>
      </p:pic>
      <p:sp>
        <p:nvSpPr>
          <p:cNvPr id="5" name="Speech Bubble: Rectangle 4">
            <a:extLst>
              <a:ext uri="{FF2B5EF4-FFF2-40B4-BE49-F238E27FC236}">
                <a16:creationId xmlns:a16="http://schemas.microsoft.com/office/drawing/2014/main" id="{FFE4DA11-BE25-4A49-AF8F-4431D44F3E65}"/>
              </a:ext>
            </a:extLst>
          </p:cNvPr>
          <p:cNvSpPr/>
          <p:nvPr/>
        </p:nvSpPr>
        <p:spPr>
          <a:xfrm>
            <a:off x="4196080" y="865526"/>
            <a:ext cx="5537200" cy="1867514"/>
          </a:xfrm>
          <a:prstGeom prst="wedgeRectCallout">
            <a:avLst>
              <a:gd name="adj1" fmla="val -56091"/>
              <a:gd name="adj2" fmla="val 3698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we can run into some problems. How would you divide this set of data? We see three clusters, but look at what </a:t>
            </a:r>
            <a:r>
              <a:rPr lang="en-GB" dirty="0" err="1">
                <a:latin typeface="Source Code Pro" panose="020B0509030403020204" pitchFamily="49" charset="0"/>
              </a:rPr>
              <a:t>FarthestFirstTraversal</a:t>
            </a:r>
            <a:r>
              <a:rPr lang="en-GB" dirty="0">
                <a:latin typeface="Source Code Pro" panose="020B0509030403020204" pitchFamily="49" charset="0"/>
              </a:rPr>
              <a:t> gives us as an answer for k = 3…</a:t>
            </a:r>
          </a:p>
        </p:txBody>
      </p:sp>
    </p:spTree>
    <p:extLst>
      <p:ext uri="{BB962C8B-B14F-4D97-AF65-F5344CB8AC3E}">
        <p14:creationId xmlns:p14="http://schemas.microsoft.com/office/powerpoint/2010/main" val="32656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D9F0-2AA8-4CB5-B72F-04452F06D0B6}"/>
              </a:ext>
            </a:extLst>
          </p:cNvPr>
          <p:cNvPicPr>
            <a:picLocks noChangeAspect="1"/>
          </p:cNvPicPr>
          <p:nvPr/>
        </p:nvPicPr>
        <p:blipFill>
          <a:blip r:embed="rId2"/>
          <a:stretch>
            <a:fillRect/>
          </a:stretch>
        </p:blipFill>
        <p:spPr>
          <a:xfrm>
            <a:off x="1778000" y="65763"/>
            <a:ext cx="6937749" cy="3281684"/>
          </a:xfrm>
          <a:prstGeom prst="rect">
            <a:avLst/>
          </a:prstGeom>
        </p:spPr>
      </p:pic>
      <p:sp>
        <p:nvSpPr>
          <p:cNvPr id="3" name="Speech Bubble: Rectangle 2">
            <a:extLst>
              <a:ext uri="{FF2B5EF4-FFF2-40B4-BE49-F238E27FC236}">
                <a16:creationId xmlns:a16="http://schemas.microsoft.com/office/drawing/2014/main" id="{6C537B61-2390-48D6-9AD4-0558F174A993}"/>
              </a:ext>
            </a:extLst>
          </p:cNvPr>
          <p:cNvSpPr/>
          <p:nvPr/>
        </p:nvSpPr>
        <p:spPr>
          <a:xfrm>
            <a:off x="5252720" y="3855849"/>
            <a:ext cx="5994400" cy="2778631"/>
          </a:xfrm>
          <a:prstGeom prst="wedgeRectCallout">
            <a:avLst>
              <a:gd name="adj1" fmla="val -68461"/>
              <a:gd name="adj2" fmla="val -3312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Here, for example, we are seeing the expression of genes at different time points in a yeast sample.</a:t>
            </a:r>
          </a:p>
          <a:p>
            <a:pPr algn="ctr"/>
            <a:r>
              <a:rPr lang="en-GB" dirty="0">
                <a:latin typeface="Source Code Pro" panose="020B0509030403020204" pitchFamily="49" charset="0"/>
              </a:rPr>
              <a:t>Yeast changes expression of some genes dramatically when switching metabolism. So, we might want to group together genes that increase their expression, genes that do not change, and genes that decrease their expression.</a:t>
            </a:r>
          </a:p>
        </p:txBody>
      </p:sp>
      <p:pic>
        <p:nvPicPr>
          <p:cNvPr id="6" name="Picture 5">
            <a:extLst>
              <a:ext uri="{FF2B5EF4-FFF2-40B4-BE49-F238E27FC236}">
                <a16:creationId xmlns:a16="http://schemas.microsoft.com/office/drawing/2014/main" id="{4B17AADA-A9C2-4DE4-AC2C-DA9475F2D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235" y="2721079"/>
            <a:ext cx="3281685" cy="3281685"/>
          </a:xfrm>
          <a:prstGeom prst="rect">
            <a:avLst/>
          </a:prstGeom>
        </p:spPr>
      </p:pic>
    </p:spTree>
    <p:extLst>
      <p:ext uri="{BB962C8B-B14F-4D97-AF65-F5344CB8AC3E}">
        <p14:creationId xmlns:p14="http://schemas.microsoft.com/office/powerpoint/2010/main" val="3571958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7F2A91-D3AD-46EC-83F3-B58EA0CD2004}"/>
              </a:ext>
            </a:extLst>
          </p:cNvPr>
          <p:cNvPicPr>
            <a:picLocks noChangeAspect="1"/>
          </p:cNvPicPr>
          <p:nvPr/>
        </p:nvPicPr>
        <p:blipFill>
          <a:blip r:embed="rId2"/>
          <a:stretch>
            <a:fillRect/>
          </a:stretch>
        </p:blipFill>
        <p:spPr>
          <a:xfrm>
            <a:off x="2207480" y="323154"/>
            <a:ext cx="7777039" cy="3105846"/>
          </a:xfrm>
          <a:prstGeom prst="rect">
            <a:avLst/>
          </a:prstGeom>
        </p:spPr>
      </p:pic>
      <p:sp>
        <p:nvSpPr>
          <p:cNvPr id="5" name="Speech Bubble: Rectangle 4">
            <a:extLst>
              <a:ext uri="{FF2B5EF4-FFF2-40B4-BE49-F238E27FC236}">
                <a16:creationId xmlns:a16="http://schemas.microsoft.com/office/drawing/2014/main" id="{4B2D43C1-1CC9-47C3-ADD9-C18D6E346227}"/>
              </a:ext>
            </a:extLst>
          </p:cNvPr>
          <p:cNvSpPr/>
          <p:nvPr/>
        </p:nvSpPr>
        <p:spPr>
          <a:xfrm>
            <a:off x="5394980" y="4038599"/>
            <a:ext cx="5537200" cy="1867514"/>
          </a:xfrm>
          <a:prstGeom prst="wedgeRectCallout">
            <a:avLst>
              <a:gd name="adj1" fmla="val -60678"/>
              <a:gd name="adj2" fmla="val 1413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This won’t do! </a:t>
            </a:r>
            <a:r>
              <a:rPr lang="en-GB" dirty="0" err="1">
                <a:latin typeface="Source Code Pro" panose="020B0509030403020204" pitchFamily="49" charset="0"/>
              </a:rPr>
              <a:t>FarthestFirstTraversal</a:t>
            </a:r>
            <a:r>
              <a:rPr lang="en-GB" dirty="0">
                <a:latin typeface="Source Code Pro" panose="020B0509030403020204" pitchFamily="49" charset="0"/>
              </a:rPr>
              <a:t> is very sensible for outliers. We need to define a new parameter to work with instead of </a:t>
            </a:r>
            <a:r>
              <a:rPr lang="en-GB" dirty="0" err="1">
                <a:latin typeface="Source Code Pro" panose="020B0509030403020204" pitchFamily="49" charset="0"/>
              </a:rPr>
              <a:t>MaxDistance</a:t>
            </a:r>
            <a:r>
              <a:rPr lang="en-GB" dirty="0">
                <a:latin typeface="Source Code Pro" panose="020B0509030403020204" pitchFamily="49" charset="0"/>
              </a:rPr>
              <a:t>, as to be less sensible to these far points.</a:t>
            </a:r>
          </a:p>
        </p:txBody>
      </p:sp>
      <p:pic>
        <p:nvPicPr>
          <p:cNvPr id="7" name="Picture 6">
            <a:extLst>
              <a:ext uri="{FF2B5EF4-FFF2-40B4-BE49-F238E27FC236}">
                <a16:creationId xmlns:a16="http://schemas.microsoft.com/office/drawing/2014/main" id="{B3C402A3-6478-4F5C-9A4B-65442BFE3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41533" y="3429000"/>
            <a:ext cx="2953447" cy="2953447"/>
          </a:xfrm>
          <a:prstGeom prst="rect">
            <a:avLst/>
          </a:prstGeom>
        </p:spPr>
      </p:pic>
    </p:spTree>
    <p:extLst>
      <p:ext uri="{BB962C8B-B14F-4D97-AF65-F5344CB8AC3E}">
        <p14:creationId xmlns:p14="http://schemas.microsoft.com/office/powerpoint/2010/main" val="4149670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3E567B-E0E1-45C0-A286-1CF15B86429F}"/>
              </a:ext>
            </a:extLst>
          </p:cNvPr>
          <p:cNvPicPr>
            <a:picLocks noChangeAspect="1"/>
          </p:cNvPicPr>
          <p:nvPr/>
        </p:nvPicPr>
        <p:blipFill>
          <a:blip r:embed="rId2"/>
          <a:stretch>
            <a:fillRect/>
          </a:stretch>
        </p:blipFill>
        <p:spPr>
          <a:xfrm>
            <a:off x="215072" y="234276"/>
            <a:ext cx="8698599" cy="1736764"/>
          </a:xfrm>
          <a:prstGeom prst="rect">
            <a:avLst/>
          </a:prstGeom>
        </p:spPr>
      </p:pic>
      <p:pic>
        <p:nvPicPr>
          <p:cNvPr id="3" name="Picture 2">
            <a:extLst>
              <a:ext uri="{FF2B5EF4-FFF2-40B4-BE49-F238E27FC236}">
                <a16:creationId xmlns:a16="http://schemas.microsoft.com/office/drawing/2014/main" id="{91DCA77A-6A16-42B6-AC5B-1E86E480DBA5}"/>
              </a:ext>
            </a:extLst>
          </p:cNvPr>
          <p:cNvPicPr>
            <a:picLocks noChangeAspect="1"/>
          </p:cNvPicPr>
          <p:nvPr/>
        </p:nvPicPr>
        <p:blipFill>
          <a:blip r:embed="rId3"/>
          <a:stretch>
            <a:fillRect/>
          </a:stretch>
        </p:blipFill>
        <p:spPr>
          <a:xfrm>
            <a:off x="215071" y="2210966"/>
            <a:ext cx="8696521" cy="2604873"/>
          </a:xfrm>
          <a:prstGeom prst="rect">
            <a:avLst/>
          </a:prstGeom>
        </p:spPr>
      </p:pic>
      <p:pic>
        <p:nvPicPr>
          <p:cNvPr id="5" name="Picture 4" descr="A picture containing vector graphics&#10;&#10;Description automatically generated">
            <a:extLst>
              <a:ext uri="{FF2B5EF4-FFF2-40B4-BE49-F238E27FC236}">
                <a16:creationId xmlns:a16="http://schemas.microsoft.com/office/drawing/2014/main" id="{A6AA2F95-36EB-4E48-80BA-316536CDD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09155" y="4253127"/>
            <a:ext cx="2604873" cy="2604873"/>
          </a:xfrm>
          <a:prstGeom prst="rect">
            <a:avLst/>
          </a:prstGeom>
        </p:spPr>
      </p:pic>
      <p:sp>
        <p:nvSpPr>
          <p:cNvPr id="6" name="Speech Bubble: Rectangle 5">
            <a:extLst>
              <a:ext uri="{FF2B5EF4-FFF2-40B4-BE49-F238E27FC236}">
                <a16:creationId xmlns:a16="http://schemas.microsoft.com/office/drawing/2014/main" id="{40F19B05-2168-449C-9B3F-46B535690110}"/>
              </a:ext>
            </a:extLst>
          </p:cNvPr>
          <p:cNvSpPr/>
          <p:nvPr/>
        </p:nvSpPr>
        <p:spPr>
          <a:xfrm flipH="1">
            <a:off x="1757700" y="4999314"/>
            <a:ext cx="5760700" cy="1807885"/>
          </a:xfrm>
          <a:prstGeom prst="wedgeRectCallout">
            <a:avLst>
              <a:gd name="adj1" fmla="val -62442"/>
              <a:gd name="adj2" fmla="val -26325"/>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To solve this problem, we can move from finding the max distance to something less drastic, such as the average squared distance of the points and the data. This is the bases for the k-means algorithm.</a:t>
            </a:r>
          </a:p>
        </p:txBody>
      </p:sp>
    </p:spTree>
    <p:extLst>
      <p:ext uri="{BB962C8B-B14F-4D97-AF65-F5344CB8AC3E}">
        <p14:creationId xmlns:p14="http://schemas.microsoft.com/office/powerpoint/2010/main" val="3797872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95E42B-D86F-4C0D-8962-959132D693C8}"/>
              </a:ext>
            </a:extLst>
          </p:cNvPr>
          <p:cNvPicPr>
            <a:picLocks noChangeAspect="1"/>
          </p:cNvPicPr>
          <p:nvPr/>
        </p:nvPicPr>
        <p:blipFill>
          <a:blip r:embed="rId2"/>
          <a:stretch>
            <a:fillRect/>
          </a:stretch>
        </p:blipFill>
        <p:spPr>
          <a:xfrm>
            <a:off x="2263460" y="399985"/>
            <a:ext cx="7665079" cy="2841055"/>
          </a:xfrm>
          <a:prstGeom prst="rect">
            <a:avLst/>
          </a:prstGeom>
        </p:spPr>
      </p:pic>
      <p:pic>
        <p:nvPicPr>
          <p:cNvPr id="4" name="Picture 3">
            <a:extLst>
              <a:ext uri="{FF2B5EF4-FFF2-40B4-BE49-F238E27FC236}">
                <a16:creationId xmlns:a16="http://schemas.microsoft.com/office/drawing/2014/main" id="{CFBCC9ED-B0FC-442E-8AB5-F7E0AD363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12804" y="3073395"/>
            <a:ext cx="2235195" cy="2235195"/>
          </a:xfrm>
          <a:prstGeom prst="rect">
            <a:avLst/>
          </a:prstGeom>
        </p:spPr>
      </p:pic>
      <p:sp>
        <p:nvSpPr>
          <p:cNvPr id="5" name="Speech Bubble: Rectangle 4">
            <a:extLst>
              <a:ext uri="{FF2B5EF4-FFF2-40B4-BE49-F238E27FC236}">
                <a16:creationId xmlns:a16="http://schemas.microsoft.com/office/drawing/2014/main" id="{B2A4BC75-7A6C-406A-ABAE-9C51A20A5DE1}"/>
              </a:ext>
            </a:extLst>
          </p:cNvPr>
          <p:cNvSpPr/>
          <p:nvPr/>
        </p:nvSpPr>
        <p:spPr>
          <a:xfrm>
            <a:off x="3327399" y="3916679"/>
            <a:ext cx="5537200" cy="1867514"/>
          </a:xfrm>
          <a:prstGeom prst="wedgeRectCallout">
            <a:avLst>
              <a:gd name="adj1" fmla="val -58293"/>
              <a:gd name="adj2" fmla="val -38634"/>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K-clusters considers a single point in order to set the new centre, while k-means considers all points in order to find a new centre.</a:t>
            </a:r>
          </a:p>
        </p:txBody>
      </p:sp>
    </p:spTree>
    <p:extLst>
      <p:ext uri="{BB962C8B-B14F-4D97-AF65-F5344CB8AC3E}">
        <p14:creationId xmlns:p14="http://schemas.microsoft.com/office/powerpoint/2010/main" val="2908305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B1D4DC-5CCE-497E-A619-2215EBB62881}"/>
              </a:ext>
            </a:extLst>
          </p:cNvPr>
          <p:cNvPicPr>
            <a:picLocks noChangeAspect="1"/>
          </p:cNvPicPr>
          <p:nvPr/>
        </p:nvPicPr>
        <p:blipFill>
          <a:blip r:embed="rId2"/>
          <a:stretch>
            <a:fillRect/>
          </a:stretch>
        </p:blipFill>
        <p:spPr>
          <a:xfrm>
            <a:off x="287493" y="1742384"/>
            <a:ext cx="6847381" cy="2321615"/>
          </a:xfrm>
          <a:prstGeom prst="rect">
            <a:avLst/>
          </a:prstGeom>
        </p:spPr>
      </p:pic>
      <p:pic>
        <p:nvPicPr>
          <p:cNvPr id="3" name="Picture 2">
            <a:extLst>
              <a:ext uri="{FF2B5EF4-FFF2-40B4-BE49-F238E27FC236}">
                <a16:creationId xmlns:a16="http://schemas.microsoft.com/office/drawing/2014/main" id="{9E439A96-334C-4F46-86E3-4256288C76D6}"/>
              </a:ext>
            </a:extLst>
          </p:cNvPr>
          <p:cNvPicPr>
            <a:picLocks noChangeAspect="1"/>
          </p:cNvPicPr>
          <p:nvPr/>
        </p:nvPicPr>
        <p:blipFill>
          <a:blip r:embed="rId3"/>
          <a:stretch>
            <a:fillRect/>
          </a:stretch>
        </p:blipFill>
        <p:spPr>
          <a:xfrm>
            <a:off x="287493" y="189845"/>
            <a:ext cx="10349087" cy="1212235"/>
          </a:xfrm>
          <a:prstGeom prst="rect">
            <a:avLst/>
          </a:prstGeom>
        </p:spPr>
      </p:pic>
      <p:pic>
        <p:nvPicPr>
          <p:cNvPr id="5" name="Picture 4">
            <a:extLst>
              <a:ext uri="{FF2B5EF4-FFF2-40B4-BE49-F238E27FC236}">
                <a16:creationId xmlns:a16="http://schemas.microsoft.com/office/drawing/2014/main" id="{92FADD2F-D4F9-4A5E-BEE3-14A5EFB02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795" y="2331717"/>
            <a:ext cx="2194565" cy="2194565"/>
          </a:xfrm>
          <a:prstGeom prst="rect">
            <a:avLst/>
          </a:prstGeom>
        </p:spPr>
      </p:pic>
      <p:sp>
        <p:nvSpPr>
          <p:cNvPr id="6" name="Speech Bubble: Rectangle 5">
            <a:extLst>
              <a:ext uri="{FF2B5EF4-FFF2-40B4-BE49-F238E27FC236}">
                <a16:creationId xmlns:a16="http://schemas.microsoft.com/office/drawing/2014/main" id="{FE80A99A-01E7-4876-9AE0-044B14E2E412}"/>
              </a:ext>
            </a:extLst>
          </p:cNvPr>
          <p:cNvSpPr/>
          <p:nvPr/>
        </p:nvSpPr>
        <p:spPr>
          <a:xfrm>
            <a:off x="1671319" y="4522162"/>
            <a:ext cx="5537200" cy="1867514"/>
          </a:xfrm>
          <a:prstGeom prst="wedgeRectCallout">
            <a:avLst>
              <a:gd name="adj1" fmla="val 57303"/>
              <a:gd name="adj2" fmla="val -42986"/>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K-means also allows us to exit the dataset in order to find a centre. It uses the concept of centre of gravity, defined as such.</a:t>
            </a:r>
          </a:p>
        </p:txBody>
      </p:sp>
    </p:spTree>
    <p:extLst>
      <p:ext uri="{BB962C8B-B14F-4D97-AF65-F5344CB8AC3E}">
        <p14:creationId xmlns:p14="http://schemas.microsoft.com/office/powerpoint/2010/main" val="420590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B5CF5-EDE4-4299-BE7D-316C3DC0FE8F}"/>
              </a:ext>
            </a:extLst>
          </p:cNvPr>
          <p:cNvPicPr>
            <a:picLocks noChangeAspect="1"/>
          </p:cNvPicPr>
          <p:nvPr/>
        </p:nvPicPr>
        <p:blipFill>
          <a:blip r:embed="rId2"/>
          <a:stretch>
            <a:fillRect/>
          </a:stretch>
        </p:blipFill>
        <p:spPr>
          <a:xfrm>
            <a:off x="294496" y="1033031"/>
            <a:ext cx="5588287" cy="4426177"/>
          </a:xfrm>
          <a:prstGeom prst="rect">
            <a:avLst/>
          </a:prstGeom>
        </p:spPr>
      </p:pic>
      <p:pic>
        <p:nvPicPr>
          <p:cNvPr id="4" name="Picture 3">
            <a:extLst>
              <a:ext uri="{FF2B5EF4-FFF2-40B4-BE49-F238E27FC236}">
                <a16:creationId xmlns:a16="http://schemas.microsoft.com/office/drawing/2014/main" id="{EA1DF043-7F27-44C8-B4E7-EF7C2D1BC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62590" y="1398792"/>
            <a:ext cx="2372365" cy="2372365"/>
          </a:xfrm>
          <a:prstGeom prst="rect">
            <a:avLst/>
          </a:prstGeom>
        </p:spPr>
      </p:pic>
      <p:sp>
        <p:nvSpPr>
          <p:cNvPr id="5" name="Speech Bubble: Rectangle 4">
            <a:extLst>
              <a:ext uri="{FF2B5EF4-FFF2-40B4-BE49-F238E27FC236}">
                <a16:creationId xmlns:a16="http://schemas.microsoft.com/office/drawing/2014/main" id="{DDF878A5-DA53-4FC1-A409-4737E597543E}"/>
              </a:ext>
            </a:extLst>
          </p:cNvPr>
          <p:cNvSpPr/>
          <p:nvPr/>
        </p:nvSpPr>
        <p:spPr>
          <a:xfrm>
            <a:off x="6309219" y="3922722"/>
            <a:ext cx="5537200" cy="106583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K-means goes like this. We select randomly the first k-points.</a:t>
            </a:r>
          </a:p>
        </p:txBody>
      </p:sp>
    </p:spTree>
    <p:extLst>
      <p:ext uri="{BB962C8B-B14F-4D97-AF65-F5344CB8AC3E}">
        <p14:creationId xmlns:p14="http://schemas.microsoft.com/office/powerpoint/2010/main" val="1958907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AEC03-C411-4893-AEED-08144346F88D}"/>
              </a:ext>
            </a:extLst>
          </p:cNvPr>
          <p:cNvPicPr>
            <a:picLocks noChangeAspect="1"/>
          </p:cNvPicPr>
          <p:nvPr/>
        </p:nvPicPr>
        <p:blipFill>
          <a:blip r:embed="rId2"/>
          <a:stretch>
            <a:fillRect/>
          </a:stretch>
        </p:blipFill>
        <p:spPr>
          <a:xfrm>
            <a:off x="288146" y="1273064"/>
            <a:ext cx="5600988" cy="4311872"/>
          </a:xfrm>
          <a:prstGeom prst="rect">
            <a:avLst/>
          </a:prstGeom>
        </p:spPr>
      </p:pic>
      <p:pic>
        <p:nvPicPr>
          <p:cNvPr id="3" name="Picture 2">
            <a:extLst>
              <a:ext uri="{FF2B5EF4-FFF2-40B4-BE49-F238E27FC236}">
                <a16:creationId xmlns:a16="http://schemas.microsoft.com/office/drawing/2014/main" id="{B6A0797E-F013-42A1-89B5-1E7F61B91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62590" y="1398792"/>
            <a:ext cx="2372365" cy="2372365"/>
          </a:xfrm>
          <a:prstGeom prst="rect">
            <a:avLst/>
          </a:prstGeom>
        </p:spPr>
      </p:pic>
      <p:sp>
        <p:nvSpPr>
          <p:cNvPr id="4" name="Speech Bubble: Rectangle 3">
            <a:extLst>
              <a:ext uri="{FF2B5EF4-FFF2-40B4-BE49-F238E27FC236}">
                <a16:creationId xmlns:a16="http://schemas.microsoft.com/office/drawing/2014/main" id="{D05E9D21-FF99-441C-840F-1F031A4378E7}"/>
              </a:ext>
            </a:extLst>
          </p:cNvPr>
          <p:cNvSpPr/>
          <p:nvPr/>
        </p:nvSpPr>
        <p:spPr>
          <a:xfrm>
            <a:off x="6309219" y="3922722"/>
            <a:ext cx="5537200" cy="106583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then assign points to the nearest centre, like we did before.</a:t>
            </a:r>
          </a:p>
        </p:txBody>
      </p:sp>
    </p:spTree>
    <p:extLst>
      <p:ext uri="{BB962C8B-B14F-4D97-AF65-F5344CB8AC3E}">
        <p14:creationId xmlns:p14="http://schemas.microsoft.com/office/powerpoint/2010/main" val="4156429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7F7D2-D622-430D-85AB-55AEB816E64E}"/>
              </a:ext>
            </a:extLst>
          </p:cNvPr>
          <p:cNvPicPr>
            <a:picLocks noChangeAspect="1"/>
          </p:cNvPicPr>
          <p:nvPr/>
        </p:nvPicPr>
        <p:blipFill>
          <a:blip r:embed="rId2"/>
          <a:stretch>
            <a:fillRect/>
          </a:stretch>
        </p:blipFill>
        <p:spPr>
          <a:xfrm>
            <a:off x="314816" y="1172098"/>
            <a:ext cx="5588287" cy="4330923"/>
          </a:xfrm>
          <a:prstGeom prst="rect">
            <a:avLst/>
          </a:prstGeom>
        </p:spPr>
      </p:pic>
      <p:pic>
        <p:nvPicPr>
          <p:cNvPr id="3" name="Picture 2">
            <a:extLst>
              <a:ext uri="{FF2B5EF4-FFF2-40B4-BE49-F238E27FC236}">
                <a16:creationId xmlns:a16="http://schemas.microsoft.com/office/drawing/2014/main" id="{801F6694-26A3-4492-AEC3-A964966B7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93355" y="1510552"/>
            <a:ext cx="2372365" cy="2372365"/>
          </a:xfrm>
          <a:prstGeom prst="rect">
            <a:avLst/>
          </a:prstGeom>
        </p:spPr>
      </p:pic>
      <p:sp>
        <p:nvSpPr>
          <p:cNvPr id="4" name="Speech Bubble: Rectangle 3">
            <a:extLst>
              <a:ext uri="{FF2B5EF4-FFF2-40B4-BE49-F238E27FC236}">
                <a16:creationId xmlns:a16="http://schemas.microsoft.com/office/drawing/2014/main" id="{1376E223-101B-4B11-BD3F-FF7C675C00B4}"/>
              </a:ext>
            </a:extLst>
          </p:cNvPr>
          <p:cNvSpPr/>
          <p:nvPr/>
        </p:nvSpPr>
        <p:spPr>
          <a:xfrm>
            <a:off x="6339984" y="4034482"/>
            <a:ext cx="5537200" cy="106583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we then find the centre of gravity of the points, moving our centres there.</a:t>
            </a:r>
          </a:p>
        </p:txBody>
      </p:sp>
    </p:spTree>
    <p:extLst>
      <p:ext uri="{BB962C8B-B14F-4D97-AF65-F5344CB8AC3E}">
        <p14:creationId xmlns:p14="http://schemas.microsoft.com/office/powerpoint/2010/main" val="3876286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7B5598-487A-47DD-8566-BE01BC621457}"/>
              </a:ext>
            </a:extLst>
          </p:cNvPr>
          <p:cNvPicPr>
            <a:picLocks noChangeAspect="1"/>
          </p:cNvPicPr>
          <p:nvPr/>
        </p:nvPicPr>
        <p:blipFill>
          <a:blip r:embed="rId2"/>
          <a:stretch>
            <a:fillRect/>
          </a:stretch>
        </p:blipFill>
        <p:spPr>
          <a:xfrm>
            <a:off x="263382" y="1135266"/>
            <a:ext cx="5569236" cy="4445228"/>
          </a:xfrm>
          <a:prstGeom prst="rect">
            <a:avLst/>
          </a:prstGeom>
        </p:spPr>
      </p:pic>
      <p:pic>
        <p:nvPicPr>
          <p:cNvPr id="3" name="Picture 2">
            <a:extLst>
              <a:ext uri="{FF2B5EF4-FFF2-40B4-BE49-F238E27FC236}">
                <a16:creationId xmlns:a16="http://schemas.microsoft.com/office/drawing/2014/main" id="{A2021B5A-6387-4740-9F92-E39ABE1A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62590" y="1398792"/>
            <a:ext cx="2372365" cy="2372365"/>
          </a:xfrm>
          <a:prstGeom prst="rect">
            <a:avLst/>
          </a:prstGeom>
        </p:spPr>
      </p:pic>
      <p:sp>
        <p:nvSpPr>
          <p:cNvPr id="4" name="Speech Bubble: Rectangle 3">
            <a:extLst>
              <a:ext uri="{FF2B5EF4-FFF2-40B4-BE49-F238E27FC236}">
                <a16:creationId xmlns:a16="http://schemas.microsoft.com/office/drawing/2014/main" id="{818912D0-1A13-4760-AA57-308A3918A719}"/>
              </a:ext>
            </a:extLst>
          </p:cNvPr>
          <p:cNvSpPr/>
          <p:nvPr/>
        </p:nvSpPr>
        <p:spPr>
          <a:xfrm>
            <a:off x="6309219" y="3922722"/>
            <a:ext cx="5537200" cy="106583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then re-assign the points to the nearest centres, and repeat!</a:t>
            </a:r>
          </a:p>
        </p:txBody>
      </p:sp>
    </p:spTree>
    <p:extLst>
      <p:ext uri="{BB962C8B-B14F-4D97-AF65-F5344CB8AC3E}">
        <p14:creationId xmlns:p14="http://schemas.microsoft.com/office/powerpoint/2010/main" val="3437549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AFD3C5-8413-4366-893F-8BFB3DA0A0C0}"/>
              </a:ext>
            </a:extLst>
          </p:cNvPr>
          <p:cNvPicPr>
            <a:picLocks noChangeAspect="1"/>
          </p:cNvPicPr>
          <p:nvPr/>
        </p:nvPicPr>
        <p:blipFill>
          <a:blip r:embed="rId2"/>
          <a:stretch>
            <a:fillRect/>
          </a:stretch>
        </p:blipFill>
        <p:spPr>
          <a:xfrm>
            <a:off x="244331" y="1073671"/>
            <a:ext cx="5607338" cy="4426177"/>
          </a:xfrm>
          <a:prstGeom prst="rect">
            <a:avLst/>
          </a:prstGeom>
        </p:spPr>
      </p:pic>
      <p:pic>
        <p:nvPicPr>
          <p:cNvPr id="3" name="Picture 2">
            <a:extLst>
              <a:ext uri="{FF2B5EF4-FFF2-40B4-BE49-F238E27FC236}">
                <a16:creationId xmlns:a16="http://schemas.microsoft.com/office/drawing/2014/main" id="{2215D982-A6A5-415E-B865-491877FF4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62590" y="1398792"/>
            <a:ext cx="2372365" cy="2372365"/>
          </a:xfrm>
          <a:prstGeom prst="rect">
            <a:avLst/>
          </a:prstGeom>
        </p:spPr>
      </p:pic>
      <p:sp>
        <p:nvSpPr>
          <p:cNvPr id="4" name="Speech Bubble: Rectangle 3">
            <a:extLst>
              <a:ext uri="{FF2B5EF4-FFF2-40B4-BE49-F238E27FC236}">
                <a16:creationId xmlns:a16="http://schemas.microsoft.com/office/drawing/2014/main" id="{B781CAF6-4A19-42E3-9BEB-D1CE14B058CB}"/>
              </a:ext>
            </a:extLst>
          </p:cNvPr>
          <p:cNvSpPr/>
          <p:nvPr/>
        </p:nvSpPr>
        <p:spPr>
          <a:xfrm>
            <a:off x="6309219" y="3922722"/>
            <a:ext cx="5537200" cy="106583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Points to centres…</a:t>
            </a:r>
          </a:p>
        </p:txBody>
      </p:sp>
    </p:spTree>
    <p:extLst>
      <p:ext uri="{BB962C8B-B14F-4D97-AF65-F5344CB8AC3E}">
        <p14:creationId xmlns:p14="http://schemas.microsoft.com/office/powerpoint/2010/main" val="388730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3A54C-0B4A-4BDE-BE97-1F42A44C5A75}"/>
              </a:ext>
            </a:extLst>
          </p:cNvPr>
          <p:cNvPicPr>
            <a:picLocks noChangeAspect="1"/>
          </p:cNvPicPr>
          <p:nvPr/>
        </p:nvPicPr>
        <p:blipFill>
          <a:blip r:embed="rId2"/>
          <a:stretch>
            <a:fillRect/>
          </a:stretch>
        </p:blipFill>
        <p:spPr>
          <a:xfrm>
            <a:off x="338311" y="1395000"/>
            <a:ext cx="5581937" cy="3702240"/>
          </a:xfrm>
          <a:prstGeom prst="rect">
            <a:avLst/>
          </a:prstGeom>
        </p:spPr>
      </p:pic>
      <p:pic>
        <p:nvPicPr>
          <p:cNvPr id="3" name="Picture 2">
            <a:extLst>
              <a:ext uri="{FF2B5EF4-FFF2-40B4-BE49-F238E27FC236}">
                <a16:creationId xmlns:a16="http://schemas.microsoft.com/office/drawing/2014/main" id="{60048337-E817-403A-BC6E-DFF8261ED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562590" y="1398792"/>
            <a:ext cx="2372365" cy="2372365"/>
          </a:xfrm>
          <a:prstGeom prst="rect">
            <a:avLst/>
          </a:prstGeom>
        </p:spPr>
      </p:pic>
      <p:sp>
        <p:nvSpPr>
          <p:cNvPr id="4" name="Speech Bubble: Rectangle 3">
            <a:extLst>
              <a:ext uri="{FF2B5EF4-FFF2-40B4-BE49-F238E27FC236}">
                <a16:creationId xmlns:a16="http://schemas.microsoft.com/office/drawing/2014/main" id="{E88FE71E-C875-4B48-B8DF-F3086D76CFA4}"/>
              </a:ext>
            </a:extLst>
          </p:cNvPr>
          <p:cNvSpPr/>
          <p:nvPr/>
        </p:nvSpPr>
        <p:spPr>
          <a:xfrm>
            <a:off x="6309219" y="3922722"/>
            <a:ext cx="5537200" cy="1787198"/>
          </a:xfrm>
          <a:prstGeom prst="wedgeRectCallout">
            <a:avLst>
              <a:gd name="adj1" fmla="val -38110"/>
              <a:gd name="adj2" fmla="val -652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Centres to points!</a:t>
            </a:r>
          </a:p>
          <a:p>
            <a:pPr algn="ctr"/>
            <a:endParaRPr lang="en-GB" dirty="0">
              <a:latin typeface="Source Code Pro" panose="020B0509030403020204" pitchFamily="49" charset="0"/>
            </a:endParaRPr>
          </a:p>
          <a:p>
            <a:pPr algn="ctr"/>
            <a:r>
              <a:rPr lang="en-GB" dirty="0">
                <a:latin typeface="Source Code Pro" panose="020B0509030403020204" pitchFamily="49" charset="0"/>
              </a:rPr>
              <a:t>This algorithm converges quickly to a </a:t>
            </a:r>
            <a:r>
              <a:rPr lang="en-GB" i="1" dirty="0">
                <a:latin typeface="Source Code Pro" panose="020B0509030403020204" pitchFamily="49" charset="0"/>
              </a:rPr>
              <a:t>local minimum</a:t>
            </a:r>
            <a:r>
              <a:rPr lang="en-GB" dirty="0">
                <a:latin typeface="Source Code Pro" panose="020B0509030403020204" pitchFamily="49" charset="0"/>
              </a:rPr>
              <a:t> distance. It will stop when the centre points do not move between iterations.</a:t>
            </a:r>
          </a:p>
        </p:txBody>
      </p:sp>
    </p:spTree>
    <p:extLst>
      <p:ext uri="{BB962C8B-B14F-4D97-AF65-F5344CB8AC3E}">
        <p14:creationId xmlns:p14="http://schemas.microsoft.com/office/powerpoint/2010/main" val="412226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D043BE-35B4-4864-A981-16E1937EE452}"/>
              </a:ext>
            </a:extLst>
          </p:cNvPr>
          <p:cNvPicPr>
            <a:picLocks noChangeAspect="1"/>
          </p:cNvPicPr>
          <p:nvPr/>
        </p:nvPicPr>
        <p:blipFill>
          <a:blip r:embed="rId2"/>
          <a:stretch>
            <a:fillRect/>
          </a:stretch>
        </p:blipFill>
        <p:spPr>
          <a:xfrm>
            <a:off x="186535" y="1109869"/>
            <a:ext cx="6007409" cy="4292821"/>
          </a:xfrm>
          <a:prstGeom prst="rect">
            <a:avLst/>
          </a:prstGeom>
        </p:spPr>
      </p:pic>
      <p:pic>
        <p:nvPicPr>
          <p:cNvPr id="4" name="Picture 3">
            <a:extLst>
              <a:ext uri="{FF2B5EF4-FFF2-40B4-BE49-F238E27FC236}">
                <a16:creationId xmlns:a16="http://schemas.microsoft.com/office/drawing/2014/main" id="{DC9AB131-B21F-433B-B1D9-3F308E6EB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5" y="4114799"/>
            <a:ext cx="2860045" cy="2860045"/>
          </a:xfrm>
          <a:prstGeom prst="rect">
            <a:avLst/>
          </a:prstGeom>
        </p:spPr>
      </p:pic>
      <p:sp>
        <p:nvSpPr>
          <p:cNvPr id="5" name="Speech Bubble: Rectangle 4">
            <a:extLst>
              <a:ext uri="{FF2B5EF4-FFF2-40B4-BE49-F238E27FC236}">
                <a16:creationId xmlns:a16="http://schemas.microsoft.com/office/drawing/2014/main" id="{EACB34B1-D7E8-4BD7-B463-93E672F59258}"/>
              </a:ext>
            </a:extLst>
          </p:cNvPr>
          <p:cNvSpPr/>
          <p:nvPr/>
        </p:nvSpPr>
        <p:spPr>
          <a:xfrm>
            <a:off x="6916417" y="1061498"/>
            <a:ext cx="5059680" cy="3004930"/>
          </a:xfrm>
          <a:prstGeom prst="wedgeRectCallout">
            <a:avLst>
              <a:gd name="adj1" fmla="val -38139"/>
              <a:gd name="adj2" fmla="val 7169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By plotting the data we can clearly see that some genes increase their expression levels, some remain the same and some decrease. By taking the log_2 logarithms of the expression values we can both appreciate the magnitude of decrease (0-1) and increase (&gt;1) of gene expression.</a:t>
            </a:r>
          </a:p>
        </p:txBody>
      </p:sp>
    </p:spTree>
    <p:extLst>
      <p:ext uri="{BB962C8B-B14F-4D97-AF65-F5344CB8AC3E}">
        <p14:creationId xmlns:p14="http://schemas.microsoft.com/office/powerpoint/2010/main" val="1139488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2E02F-0C10-4952-8EA3-B2F890675BB6}"/>
              </a:ext>
            </a:extLst>
          </p:cNvPr>
          <p:cNvPicPr>
            <a:picLocks noChangeAspect="1"/>
          </p:cNvPicPr>
          <p:nvPr/>
        </p:nvPicPr>
        <p:blipFill>
          <a:blip r:embed="rId2"/>
          <a:stretch>
            <a:fillRect/>
          </a:stretch>
        </p:blipFill>
        <p:spPr>
          <a:xfrm>
            <a:off x="0" y="1669970"/>
            <a:ext cx="6779398" cy="4405710"/>
          </a:xfrm>
          <a:prstGeom prst="rect">
            <a:avLst/>
          </a:prstGeom>
        </p:spPr>
      </p:pic>
      <p:sp>
        <p:nvSpPr>
          <p:cNvPr id="3" name="Arrow: Right 2">
            <a:extLst>
              <a:ext uri="{FF2B5EF4-FFF2-40B4-BE49-F238E27FC236}">
                <a16:creationId xmlns:a16="http://schemas.microsoft.com/office/drawing/2014/main" id="{3625EC00-E6E9-4D3D-9E35-203CE32B5EA0}"/>
              </a:ext>
            </a:extLst>
          </p:cNvPr>
          <p:cNvSpPr/>
          <p:nvPr/>
        </p:nvSpPr>
        <p:spPr>
          <a:xfrm rot="9061552">
            <a:off x="2814320" y="3281680"/>
            <a:ext cx="8128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573E4F0D-4B7F-42E7-9382-4649DB1FE557}"/>
              </a:ext>
            </a:extLst>
          </p:cNvPr>
          <p:cNvSpPr/>
          <p:nvPr/>
        </p:nvSpPr>
        <p:spPr>
          <a:xfrm rot="2354542">
            <a:off x="904239" y="2707662"/>
            <a:ext cx="8128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0E53A922-965A-4710-8C72-9CF0881F94CE}"/>
              </a:ext>
            </a:extLst>
          </p:cNvPr>
          <p:cNvSpPr/>
          <p:nvPr/>
        </p:nvSpPr>
        <p:spPr>
          <a:xfrm rot="4891174">
            <a:off x="3616573" y="3943950"/>
            <a:ext cx="8128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C27AA68F-0769-4ABB-9F8F-BD6261F1D9C3}"/>
              </a:ext>
            </a:extLst>
          </p:cNvPr>
          <p:cNvSpPr/>
          <p:nvPr/>
        </p:nvSpPr>
        <p:spPr>
          <a:xfrm rot="6345486">
            <a:off x="4333149" y="3239896"/>
            <a:ext cx="812800" cy="269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A56B5CB6-5C17-450F-B9F3-290C3EAB7484}"/>
              </a:ext>
            </a:extLst>
          </p:cNvPr>
          <p:cNvSpPr/>
          <p:nvPr/>
        </p:nvSpPr>
        <p:spPr>
          <a:xfrm rot="4640976">
            <a:off x="5222917" y="2389613"/>
            <a:ext cx="370911" cy="306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2DE212B9-2F37-41FA-BD10-D8CA8DAD94C8}"/>
              </a:ext>
            </a:extLst>
          </p:cNvPr>
          <p:cNvSpPr/>
          <p:nvPr/>
        </p:nvSpPr>
        <p:spPr>
          <a:xfrm rot="6024294">
            <a:off x="5561815" y="2420428"/>
            <a:ext cx="439788" cy="291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C52A551-5A63-40EF-BAC7-B99C2322840E}"/>
              </a:ext>
            </a:extLst>
          </p:cNvPr>
          <p:cNvSpPr/>
          <p:nvPr/>
        </p:nvSpPr>
        <p:spPr>
          <a:xfrm>
            <a:off x="3403600" y="5008880"/>
            <a:ext cx="1676400" cy="59944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picture containing traffic light&#10;&#10;Description automatically generated">
            <a:extLst>
              <a:ext uri="{FF2B5EF4-FFF2-40B4-BE49-F238E27FC236}">
                <a16:creationId xmlns:a16="http://schemas.microsoft.com/office/drawing/2014/main" id="{26733C34-1F9E-4A88-BF2C-60797EAB0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35" y="-106259"/>
            <a:ext cx="2401892" cy="2401892"/>
          </a:xfrm>
          <a:prstGeom prst="rect">
            <a:avLst/>
          </a:prstGeom>
        </p:spPr>
      </p:pic>
      <p:sp>
        <p:nvSpPr>
          <p:cNvPr id="12" name="Speech Bubble: Rectangle 11">
            <a:extLst>
              <a:ext uri="{FF2B5EF4-FFF2-40B4-BE49-F238E27FC236}">
                <a16:creationId xmlns:a16="http://schemas.microsoft.com/office/drawing/2014/main" id="{09FA306A-D4FC-4EBD-9166-59E916ACD1DE}"/>
              </a:ext>
            </a:extLst>
          </p:cNvPr>
          <p:cNvSpPr/>
          <p:nvPr/>
        </p:nvSpPr>
        <p:spPr>
          <a:xfrm>
            <a:off x="7018581" y="2212832"/>
            <a:ext cx="4675579" cy="2796048"/>
          </a:xfrm>
          <a:prstGeom prst="wedgeRectCallout">
            <a:avLst>
              <a:gd name="adj1" fmla="val -26810"/>
              <a:gd name="adj2" fmla="val -6289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What do we mean with local minimum? Since we set the initial points randomly, and since we always reduce distances using this algorithm, we can fall (converge) into “local minimum” traps, while the actual best clusters are somewhere else.</a:t>
            </a:r>
          </a:p>
        </p:txBody>
      </p:sp>
    </p:spTree>
    <p:extLst>
      <p:ext uri="{BB962C8B-B14F-4D97-AF65-F5344CB8AC3E}">
        <p14:creationId xmlns:p14="http://schemas.microsoft.com/office/powerpoint/2010/main" val="4060795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3695D-387D-4946-90EA-15C38BB91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5" y="716275"/>
            <a:ext cx="4876810" cy="4876810"/>
          </a:xfrm>
          <a:prstGeom prst="rect">
            <a:avLst/>
          </a:prstGeom>
        </p:spPr>
      </p:pic>
      <p:sp>
        <p:nvSpPr>
          <p:cNvPr id="4" name="Speech Bubble: Rectangle 3">
            <a:extLst>
              <a:ext uri="{FF2B5EF4-FFF2-40B4-BE49-F238E27FC236}">
                <a16:creationId xmlns:a16="http://schemas.microsoft.com/office/drawing/2014/main" id="{D3936AAC-49BE-4935-A499-FB7A1244325C}"/>
              </a:ext>
            </a:extLst>
          </p:cNvPr>
          <p:cNvSpPr/>
          <p:nvPr/>
        </p:nvSpPr>
        <p:spPr>
          <a:xfrm>
            <a:off x="4864661" y="1756656"/>
            <a:ext cx="4675579" cy="2796048"/>
          </a:xfrm>
          <a:prstGeom prst="wedgeRectCallout">
            <a:avLst>
              <a:gd name="adj1" fmla="val -65707"/>
              <a:gd name="adj2" fmla="val -22201"/>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However, we can simply re-run the algorithm many times and keep the one with the best result!</a:t>
            </a:r>
          </a:p>
        </p:txBody>
      </p:sp>
    </p:spTree>
    <p:extLst>
      <p:ext uri="{BB962C8B-B14F-4D97-AF65-F5344CB8AC3E}">
        <p14:creationId xmlns:p14="http://schemas.microsoft.com/office/powerpoint/2010/main" val="3639196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81119-B628-446C-9EE3-43D5BDA98B95}"/>
              </a:ext>
            </a:extLst>
          </p:cNvPr>
          <p:cNvPicPr>
            <a:picLocks noChangeAspect="1"/>
          </p:cNvPicPr>
          <p:nvPr/>
        </p:nvPicPr>
        <p:blipFill>
          <a:blip r:embed="rId2"/>
          <a:stretch>
            <a:fillRect/>
          </a:stretch>
        </p:blipFill>
        <p:spPr>
          <a:xfrm>
            <a:off x="6278752" y="1121298"/>
            <a:ext cx="4978656" cy="4330923"/>
          </a:xfrm>
          <a:prstGeom prst="rect">
            <a:avLst/>
          </a:prstGeom>
        </p:spPr>
      </p:pic>
      <p:pic>
        <p:nvPicPr>
          <p:cNvPr id="4" name="Picture 3" descr="A picture containing vector graphics&#10;&#10;Description automatically generated">
            <a:extLst>
              <a:ext uri="{FF2B5EF4-FFF2-40B4-BE49-F238E27FC236}">
                <a16:creationId xmlns:a16="http://schemas.microsoft.com/office/drawing/2014/main" id="{E279DF0C-06C8-4905-81E5-9130AB19A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74" y="4018408"/>
            <a:ext cx="2621157" cy="2621157"/>
          </a:xfrm>
          <a:prstGeom prst="rect">
            <a:avLst/>
          </a:prstGeom>
        </p:spPr>
      </p:pic>
      <p:sp>
        <p:nvSpPr>
          <p:cNvPr id="5" name="Speech Bubble: Rectangle 4">
            <a:extLst>
              <a:ext uri="{FF2B5EF4-FFF2-40B4-BE49-F238E27FC236}">
                <a16:creationId xmlns:a16="http://schemas.microsoft.com/office/drawing/2014/main" id="{E5DC386D-76EF-4D54-B7D1-409CC92FC6EC}"/>
              </a:ext>
            </a:extLst>
          </p:cNvPr>
          <p:cNvSpPr/>
          <p:nvPr/>
        </p:nvSpPr>
        <p:spPr>
          <a:xfrm>
            <a:off x="426720" y="792480"/>
            <a:ext cx="5577969" cy="3124866"/>
          </a:xfrm>
          <a:prstGeom prst="wedgeRectCallout">
            <a:avLst>
              <a:gd name="adj1" fmla="val -23979"/>
              <a:gd name="adj2" fmla="val 69062"/>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A very big problem of these algorithms is the choice of K. Should it be 1, 2, 5? We cannot know </a:t>
            </a:r>
            <a:r>
              <a:rPr lang="en-GB" i="1" dirty="0">
                <a:latin typeface="Source Code Pro" panose="020B0509030403020204" pitchFamily="49" charset="0"/>
              </a:rPr>
              <a:t>a priori</a:t>
            </a:r>
            <a:r>
              <a:rPr lang="en-GB" dirty="0">
                <a:latin typeface="Source Code Pro" panose="020B0509030403020204" pitchFamily="49" charset="0"/>
              </a:rPr>
              <a:t> the best k, but we need to give it to the algorithm nonetheless. </a:t>
            </a:r>
          </a:p>
          <a:p>
            <a:pPr algn="ctr"/>
            <a:r>
              <a:rPr lang="en-GB" dirty="0">
                <a:latin typeface="Source Code Pro" panose="020B0509030403020204" pitchFamily="49" charset="0"/>
              </a:rPr>
              <a:t>However, several mathematical algorithms have been developed to approximate, based on the data, the best k. For example, the “elbow method” shown here. </a:t>
            </a:r>
          </a:p>
        </p:txBody>
      </p:sp>
    </p:spTree>
    <p:extLst>
      <p:ext uri="{BB962C8B-B14F-4D97-AF65-F5344CB8AC3E}">
        <p14:creationId xmlns:p14="http://schemas.microsoft.com/office/powerpoint/2010/main" val="839093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2E0A3-7652-481D-97B6-93BABB6DA8D9}"/>
              </a:ext>
            </a:extLst>
          </p:cNvPr>
          <p:cNvPicPr>
            <a:picLocks noChangeAspect="1"/>
          </p:cNvPicPr>
          <p:nvPr/>
        </p:nvPicPr>
        <p:blipFill>
          <a:blip r:embed="rId2"/>
          <a:stretch>
            <a:fillRect/>
          </a:stretch>
        </p:blipFill>
        <p:spPr>
          <a:xfrm>
            <a:off x="2196907" y="3257460"/>
            <a:ext cx="7493385" cy="3492679"/>
          </a:xfrm>
          <a:prstGeom prst="rect">
            <a:avLst/>
          </a:prstGeom>
        </p:spPr>
      </p:pic>
      <p:sp>
        <p:nvSpPr>
          <p:cNvPr id="3" name="Rectangle 2">
            <a:extLst>
              <a:ext uri="{FF2B5EF4-FFF2-40B4-BE49-F238E27FC236}">
                <a16:creationId xmlns:a16="http://schemas.microsoft.com/office/drawing/2014/main" id="{A414375A-BE33-4EBE-90CC-7B77322BD368}"/>
              </a:ext>
            </a:extLst>
          </p:cNvPr>
          <p:cNvSpPr/>
          <p:nvPr/>
        </p:nvSpPr>
        <p:spPr>
          <a:xfrm>
            <a:off x="2828759" y="0"/>
            <a:ext cx="653448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Hierarchical clustering</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descr="A picture containing traffic light&#10;&#10;Description automatically generated">
            <a:extLst>
              <a:ext uri="{FF2B5EF4-FFF2-40B4-BE49-F238E27FC236}">
                <a16:creationId xmlns:a16="http://schemas.microsoft.com/office/drawing/2014/main" id="{E33C6F7E-B261-40F2-AD60-FB9E4EC86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0720" y="1498599"/>
            <a:ext cx="2352041" cy="2352041"/>
          </a:xfrm>
          <a:prstGeom prst="rect">
            <a:avLst/>
          </a:prstGeom>
        </p:spPr>
      </p:pic>
      <p:sp>
        <p:nvSpPr>
          <p:cNvPr id="6" name="Speech Bubble: Rectangle 5">
            <a:extLst>
              <a:ext uri="{FF2B5EF4-FFF2-40B4-BE49-F238E27FC236}">
                <a16:creationId xmlns:a16="http://schemas.microsoft.com/office/drawing/2014/main" id="{A8FD2EB0-14DE-4CBF-AF34-CDA5D0D73910}"/>
              </a:ext>
            </a:extLst>
          </p:cNvPr>
          <p:cNvSpPr/>
          <p:nvPr/>
        </p:nvSpPr>
        <p:spPr>
          <a:xfrm>
            <a:off x="3032761" y="1663570"/>
            <a:ext cx="5029200" cy="853649"/>
          </a:xfrm>
          <a:prstGeom prst="wedgeRectCallout">
            <a:avLst>
              <a:gd name="adj1" fmla="val -58524"/>
              <a:gd name="adj2" fmla="val 27915"/>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Consider these points. Can you see any clusters?</a:t>
            </a:r>
          </a:p>
        </p:txBody>
      </p:sp>
    </p:spTree>
    <p:extLst>
      <p:ext uri="{BB962C8B-B14F-4D97-AF65-F5344CB8AC3E}">
        <p14:creationId xmlns:p14="http://schemas.microsoft.com/office/powerpoint/2010/main" val="64524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2E0A3-7652-481D-97B6-93BABB6DA8D9}"/>
              </a:ext>
            </a:extLst>
          </p:cNvPr>
          <p:cNvPicPr>
            <a:picLocks noChangeAspect="1"/>
          </p:cNvPicPr>
          <p:nvPr/>
        </p:nvPicPr>
        <p:blipFill>
          <a:blip r:embed="rId2"/>
          <a:stretch>
            <a:fillRect/>
          </a:stretch>
        </p:blipFill>
        <p:spPr>
          <a:xfrm>
            <a:off x="1241866" y="782367"/>
            <a:ext cx="9230905" cy="4302540"/>
          </a:xfrm>
          <a:prstGeom prst="rect">
            <a:avLst/>
          </a:prstGeom>
        </p:spPr>
      </p:pic>
      <p:sp>
        <p:nvSpPr>
          <p:cNvPr id="3" name="Oval 2">
            <a:extLst>
              <a:ext uri="{FF2B5EF4-FFF2-40B4-BE49-F238E27FC236}">
                <a16:creationId xmlns:a16="http://schemas.microsoft.com/office/drawing/2014/main" id="{C5CCEDC4-8558-48C6-856E-8470406AAC33}"/>
              </a:ext>
            </a:extLst>
          </p:cNvPr>
          <p:cNvSpPr/>
          <p:nvPr/>
        </p:nvSpPr>
        <p:spPr>
          <a:xfrm rot="1595856">
            <a:off x="1393089" y="475845"/>
            <a:ext cx="2416105"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74FC5644-C77C-497F-9914-3DFDD51612C5}"/>
              </a:ext>
            </a:extLst>
          </p:cNvPr>
          <p:cNvSpPr/>
          <p:nvPr/>
        </p:nvSpPr>
        <p:spPr>
          <a:xfrm rot="20763016">
            <a:off x="7979495" y="475844"/>
            <a:ext cx="2626498"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FE883B34-A42C-4210-B5CD-6DC02FAA3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675" y="4442669"/>
            <a:ext cx="2474918" cy="2474918"/>
          </a:xfrm>
          <a:prstGeom prst="rect">
            <a:avLst/>
          </a:prstGeom>
        </p:spPr>
      </p:pic>
      <p:sp>
        <p:nvSpPr>
          <p:cNvPr id="7" name="Speech Bubble: Rectangle 6">
            <a:extLst>
              <a:ext uri="{FF2B5EF4-FFF2-40B4-BE49-F238E27FC236}">
                <a16:creationId xmlns:a16="http://schemas.microsoft.com/office/drawing/2014/main" id="{032C9376-9074-461D-B5B7-2F6487416FDC}"/>
              </a:ext>
            </a:extLst>
          </p:cNvPr>
          <p:cNvSpPr/>
          <p:nvPr/>
        </p:nvSpPr>
        <p:spPr>
          <a:xfrm>
            <a:off x="3825241" y="5530291"/>
            <a:ext cx="5029200" cy="853649"/>
          </a:xfrm>
          <a:prstGeom prst="wedgeRectCallout">
            <a:avLst>
              <a:gd name="adj1" fmla="val 64102"/>
              <a:gd name="adj2" fmla="val -2564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Let’s draw two major clusters, here in red.</a:t>
            </a:r>
          </a:p>
        </p:txBody>
      </p:sp>
    </p:spTree>
    <p:extLst>
      <p:ext uri="{BB962C8B-B14F-4D97-AF65-F5344CB8AC3E}">
        <p14:creationId xmlns:p14="http://schemas.microsoft.com/office/powerpoint/2010/main" val="4100761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2E0A3-7652-481D-97B6-93BABB6DA8D9}"/>
              </a:ext>
            </a:extLst>
          </p:cNvPr>
          <p:cNvPicPr>
            <a:picLocks noChangeAspect="1"/>
          </p:cNvPicPr>
          <p:nvPr/>
        </p:nvPicPr>
        <p:blipFill>
          <a:blip r:embed="rId2"/>
          <a:stretch>
            <a:fillRect/>
          </a:stretch>
        </p:blipFill>
        <p:spPr>
          <a:xfrm>
            <a:off x="1241866" y="782367"/>
            <a:ext cx="9230905" cy="4302540"/>
          </a:xfrm>
          <a:prstGeom prst="rect">
            <a:avLst/>
          </a:prstGeom>
        </p:spPr>
      </p:pic>
      <p:sp>
        <p:nvSpPr>
          <p:cNvPr id="3" name="Oval 2">
            <a:extLst>
              <a:ext uri="{FF2B5EF4-FFF2-40B4-BE49-F238E27FC236}">
                <a16:creationId xmlns:a16="http://schemas.microsoft.com/office/drawing/2014/main" id="{C5CCEDC4-8558-48C6-856E-8470406AAC33}"/>
              </a:ext>
            </a:extLst>
          </p:cNvPr>
          <p:cNvSpPr/>
          <p:nvPr/>
        </p:nvSpPr>
        <p:spPr>
          <a:xfrm rot="1595856">
            <a:off x="1393089" y="475845"/>
            <a:ext cx="2416105"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74FC5644-C77C-497F-9914-3DFDD51612C5}"/>
              </a:ext>
            </a:extLst>
          </p:cNvPr>
          <p:cNvSpPr/>
          <p:nvPr/>
        </p:nvSpPr>
        <p:spPr>
          <a:xfrm rot="20763016">
            <a:off x="7979495" y="475844"/>
            <a:ext cx="2626498"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E9D896B-2CCC-4AB6-925E-D7B9E569840D}"/>
              </a:ext>
            </a:extLst>
          </p:cNvPr>
          <p:cNvSpPr/>
          <p:nvPr/>
        </p:nvSpPr>
        <p:spPr>
          <a:xfrm rot="1595856">
            <a:off x="2103554" y="840076"/>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E2B643C-B245-4ABE-BE34-ED19C66A5846}"/>
              </a:ext>
            </a:extLst>
          </p:cNvPr>
          <p:cNvSpPr/>
          <p:nvPr/>
        </p:nvSpPr>
        <p:spPr>
          <a:xfrm rot="1595856">
            <a:off x="1026594" y="3267763"/>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897D9BF-4951-49EE-80B2-E37AFB4F4855}"/>
              </a:ext>
            </a:extLst>
          </p:cNvPr>
          <p:cNvSpPr/>
          <p:nvPr/>
        </p:nvSpPr>
        <p:spPr>
          <a:xfrm rot="1595856">
            <a:off x="8118577" y="840075"/>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DC24848-8152-4713-A5E5-480AE1A58792}"/>
              </a:ext>
            </a:extLst>
          </p:cNvPr>
          <p:cNvSpPr/>
          <p:nvPr/>
        </p:nvSpPr>
        <p:spPr>
          <a:xfrm rot="1595856">
            <a:off x="8448741" y="3209530"/>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86C363FD-8FC3-4F7E-ADDC-B9429CDF2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675" y="4442669"/>
            <a:ext cx="2474918" cy="2474918"/>
          </a:xfrm>
          <a:prstGeom prst="rect">
            <a:avLst/>
          </a:prstGeom>
        </p:spPr>
      </p:pic>
      <p:sp>
        <p:nvSpPr>
          <p:cNvPr id="10" name="Speech Bubble: Rectangle 9">
            <a:extLst>
              <a:ext uri="{FF2B5EF4-FFF2-40B4-BE49-F238E27FC236}">
                <a16:creationId xmlns:a16="http://schemas.microsoft.com/office/drawing/2014/main" id="{C938FDDC-1292-4FC3-800B-742DD2D9DC0F}"/>
              </a:ext>
            </a:extLst>
          </p:cNvPr>
          <p:cNvSpPr/>
          <p:nvPr/>
        </p:nvSpPr>
        <p:spPr>
          <a:xfrm>
            <a:off x="3825241" y="5530291"/>
            <a:ext cx="5029200" cy="853649"/>
          </a:xfrm>
          <a:prstGeom prst="wedgeRectCallout">
            <a:avLst>
              <a:gd name="adj1" fmla="val 64102"/>
              <a:gd name="adj2" fmla="val -2564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can further subdivide these clusters into sub-clusters, here in orange.</a:t>
            </a:r>
          </a:p>
        </p:txBody>
      </p:sp>
    </p:spTree>
    <p:extLst>
      <p:ext uri="{BB962C8B-B14F-4D97-AF65-F5344CB8AC3E}">
        <p14:creationId xmlns:p14="http://schemas.microsoft.com/office/powerpoint/2010/main" val="274924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2E0A3-7652-481D-97B6-93BABB6DA8D9}"/>
              </a:ext>
            </a:extLst>
          </p:cNvPr>
          <p:cNvPicPr>
            <a:picLocks noChangeAspect="1"/>
          </p:cNvPicPr>
          <p:nvPr/>
        </p:nvPicPr>
        <p:blipFill>
          <a:blip r:embed="rId2"/>
          <a:stretch>
            <a:fillRect/>
          </a:stretch>
        </p:blipFill>
        <p:spPr>
          <a:xfrm>
            <a:off x="1241866" y="782367"/>
            <a:ext cx="9230905" cy="4302540"/>
          </a:xfrm>
          <a:prstGeom prst="rect">
            <a:avLst/>
          </a:prstGeom>
        </p:spPr>
      </p:pic>
      <p:sp>
        <p:nvSpPr>
          <p:cNvPr id="3" name="Oval 2">
            <a:extLst>
              <a:ext uri="{FF2B5EF4-FFF2-40B4-BE49-F238E27FC236}">
                <a16:creationId xmlns:a16="http://schemas.microsoft.com/office/drawing/2014/main" id="{C5CCEDC4-8558-48C6-856E-8470406AAC33}"/>
              </a:ext>
            </a:extLst>
          </p:cNvPr>
          <p:cNvSpPr/>
          <p:nvPr/>
        </p:nvSpPr>
        <p:spPr>
          <a:xfrm rot="1595856">
            <a:off x="1393089" y="475845"/>
            <a:ext cx="2416105"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74FC5644-C77C-497F-9914-3DFDD51612C5}"/>
              </a:ext>
            </a:extLst>
          </p:cNvPr>
          <p:cNvSpPr/>
          <p:nvPr/>
        </p:nvSpPr>
        <p:spPr>
          <a:xfrm rot="20763016">
            <a:off x="7979495" y="475844"/>
            <a:ext cx="2626498"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E9D896B-2CCC-4AB6-925E-D7B9E569840D}"/>
              </a:ext>
            </a:extLst>
          </p:cNvPr>
          <p:cNvSpPr/>
          <p:nvPr/>
        </p:nvSpPr>
        <p:spPr>
          <a:xfrm rot="1595856">
            <a:off x="2103554" y="840076"/>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E2B643C-B245-4ABE-BE34-ED19C66A5846}"/>
              </a:ext>
            </a:extLst>
          </p:cNvPr>
          <p:cNvSpPr/>
          <p:nvPr/>
        </p:nvSpPr>
        <p:spPr>
          <a:xfrm rot="1595856">
            <a:off x="1026594" y="3267763"/>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897D9BF-4951-49EE-80B2-E37AFB4F4855}"/>
              </a:ext>
            </a:extLst>
          </p:cNvPr>
          <p:cNvSpPr/>
          <p:nvPr/>
        </p:nvSpPr>
        <p:spPr>
          <a:xfrm rot="1595856">
            <a:off x="8118577" y="840075"/>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DC24848-8152-4713-A5E5-480AE1A58792}"/>
              </a:ext>
            </a:extLst>
          </p:cNvPr>
          <p:cNvSpPr/>
          <p:nvPr/>
        </p:nvSpPr>
        <p:spPr>
          <a:xfrm rot="1595856">
            <a:off x="8448741" y="3209530"/>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E8E8479-8DEA-4222-95E0-9FDB5C1CA837}"/>
              </a:ext>
            </a:extLst>
          </p:cNvPr>
          <p:cNvSpPr/>
          <p:nvPr/>
        </p:nvSpPr>
        <p:spPr>
          <a:xfrm rot="1595856">
            <a:off x="2801761" y="1022058"/>
            <a:ext cx="911475" cy="47291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3B2723A-08CE-4776-A5CF-45F38FB5AE1E}"/>
              </a:ext>
            </a:extLst>
          </p:cNvPr>
          <p:cNvSpPr/>
          <p:nvPr/>
        </p:nvSpPr>
        <p:spPr>
          <a:xfrm rot="20673204">
            <a:off x="2551375" y="1819635"/>
            <a:ext cx="911475" cy="47291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A48672BA-99DB-4978-9B4B-709F202204B9}"/>
              </a:ext>
            </a:extLst>
          </p:cNvPr>
          <p:cNvSpPr/>
          <p:nvPr/>
        </p:nvSpPr>
        <p:spPr>
          <a:xfrm rot="1595856">
            <a:off x="8476465" y="1077910"/>
            <a:ext cx="1526960"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310C405-2CEB-4791-9AE6-B0A2041ED306}"/>
              </a:ext>
            </a:extLst>
          </p:cNvPr>
          <p:cNvSpPr/>
          <p:nvPr/>
        </p:nvSpPr>
        <p:spPr>
          <a:xfrm rot="191799">
            <a:off x="9120928" y="3274810"/>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FDE044C-8821-4B78-80A2-3415D6491004}"/>
              </a:ext>
            </a:extLst>
          </p:cNvPr>
          <p:cNvSpPr/>
          <p:nvPr/>
        </p:nvSpPr>
        <p:spPr>
          <a:xfrm rot="191799">
            <a:off x="8678027" y="4190216"/>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53157F75-5E8A-4E10-8854-AEA6FE9E96A3}"/>
              </a:ext>
            </a:extLst>
          </p:cNvPr>
          <p:cNvSpPr/>
          <p:nvPr/>
        </p:nvSpPr>
        <p:spPr>
          <a:xfrm rot="5985718">
            <a:off x="1272055" y="3807332"/>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BD860EB3-B965-4E5B-83E5-B2C80409D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675" y="4442669"/>
            <a:ext cx="2474918" cy="2474918"/>
          </a:xfrm>
          <a:prstGeom prst="rect">
            <a:avLst/>
          </a:prstGeom>
        </p:spPr>
      </p:pic>
      <p:sp>
        <p:nvSpPr>
          <p:cNvPr id="17" name="Speech Bubble: Rectangle 16">
            <a:extLst>
              <a:ext uri="{FF2B5EF4-FFF2-40B4-BE49-F238E27FC236}">
                <a16:creationId xmlns:a16="http://schemas.microsoft.com/office/drawing/2014/main" id="{E7F6C62C-535C-4AB8-BF3A-298C36FAE516}"/>
              </a:ext>
            </a:extLst>
          </p:cNvPr>
          <p:cNvSpPr/>
          <p:nvPr/>
        </p:nvSpPr>
        <p:spPr>
          <a:xfrm>
            <a:off x="3825241" y="5530291"/>
            <a:ext cx="5029200" cy="853649"/>
          </a:xfrm>
          <a:prstGeom prst="wedgeRectCallout">
            <a:avLst>
              <a:gd name="adj1" fmla="val 64102"/>
              <a:gd name="adj2" fmla="val -2564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And further on…</a:t>
            </a:r>
          </a:p>
        </p:txBody>
      </p:sp>
    </p:spTree>
    <p:extLst>
      <p:ext uri="{BB962C8B-B14F-4D97-AF65-F5344CB8AC3E}">
        <p14:creationId xmlns:p14="http://schemas.microsoft.com/office/powerpoint/2010/main" val="3062965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2E0A3-7652-481D-97B6-93BABB6DA8D9}"/>
              </a:ext>
            </a:extLst>
          </p:cNvPr>
          <p:cNvPicPr>
            <a:picLocks noChangeAspect="1"/>
          </p:cNvPicPr>
          <p:nvPr/>
        </p:nvPicPr>
        <p:blipFill>
          <a:blip r:embed="rId2"/>
          <a:stretch>
            <a:fillRect/>
          </a:stretch>
        </p:blipFill>
        <p:spPr>
          <a:xfrm>
            <a:off x="1241866" y="782367"/>
            <a:ext cx="9230905" cy="4302540"/>
          </a:xfrm>
          <a:prstGeom prst="rect">
            <a:avLst/>
          </a:prstGeom>
        </p:spPr>
      </p:pic>
      <p:sp>
        <p:nvSpPr>
          <p:cNvPr id="3" name="Oval 2">
            <a:extLst>
              <a:ext uri="{FF2B5EF4-FFF2-40B4-BE49-F238E27FC236}">
                <a16:creationId xmlns:a16="http://schemas.microsoft.com/office/drawing/2014/main" id="{C5CCEDC4-8558-48C6-856E-8470406AAC33}"/>
              </a:ext>
            </a:extLst>
          </p:cNvPr>
          <p:cNvSpPr/>
          <p:nvPr/>
        </p:nvSpPr>
        <p:spPr>
          <a:xfrm rot="1595856">
            <a:off x="1393089" y="475845"/>
            <a:ext cx="2416105"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74FC5644-C77C-497F-9914-3DFDD51612C5}"/>
              </a:ext>
            </a:extLst>
          </p:cNvPr>
          <p:cNvSpPr/>
          <p:nvPr/>
        </p:nvSpPr>
        <p:spPr>
          <a:xfrm rot="20763016">
            <a:off x="7979495" y="475844"/>
            <a:ext cx="2626498" cy="476574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E9D896B-2CCC-4AB6-925E-D7B9E569840D}"/>
              </a:ext>
            </a:extLst>
          </p:cNvPr>
          <p:cNvSpPr/>
          <p:nvPr/>
        </p:nvSpPr>
        <p:spPr>
          <a:xfrm rot="1595856">
            <a:off x="2103554" y="840076"/>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E2B643C-B245-4ABE-BE34-ED19C66A5846}"/>
              </a:ext>
            </a:extLst>
          </p:cNvPr>
          <p:cNvSpPr/>
          <p:nvPr/>
        </p:nvSpPr>
        <p:spPr>
          <a:xfrm rot="1595856">
            <a:off x="1026594" y="3267763"/>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897D9BF-4951-49EE-80B2-E37AFB4F4855}"/>
              </a:ext>
            </a:extLst>
          </p:cNvPr>
          <p:cNvSpPr/>
          <p:nvPr/>
        </p:nvSpPr>
        <p:spPr>
          <a:xfrm rot="1595856">
            <a:off x="8118577" y="840075"/>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DC24848-8152-4713-A5E5-480AE1A58792}"/>
              </a:ext>
            </a:extLst>
          </p:cNvPr>
          <p:cNvSpPr/>
          <p:nvPr/>
        </p:nvSpPr>
        <p:spPr>
          <a:xfrm rot="1595856">
            <a:off x="8448741" y="3209530"/>
            <a:ext cx="1961325" cy="166782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E8E8479-8DEA-4222-95E0-9FDB5C1CA837}"/>
              </a:ext>
            </a:extLst>
          </p:cNvPr>
          <p:cNvSpPr/>
          <p:nvPr/>
        </p:nvSpPr>
        <p:spPr>
          <a:xfrm rot="1595856">
            <a:off x="2801762" y="961388"/>
            <a:ext cx="911475" cy="47291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3B2723A-08CE-4776-A5CF-45F38FB5AE1E}"/>
              </a:ext>
            </a:extLst>
          </p:cNvPr>
          <p:cNvSpPr/>
          <p:nvPr/>
        </p:nvSpPr>
        <p:spPr>
          <a:xfrm rot="20673204">
            <a:off x="2551375" y="1819635"/>
            <a:ext cx="911475" cy="47291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A48672BA-99DB-4978-9B4B-709F202204B9}"/>
              </a:ext>
            </a:extLst>
          </p:cNvPr>
          <p:cNvSpPr/>
          <p:nvPr/>
        </p:nvSpPr>
        <p:spPr>
          <a:xfrm rot="1595856">
            <a:off x="8476465" y="1077910"/>
            <a:ext cx="1526960"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310C405-2CEB-4791-9AE6-B0A2041ED306}"/>
              </a:ext>
            </a:extLst>
          </p:cNvPr>
          <p:cNvSpPr/>
          <p:nvPr/>
        </p:nvSpPr>
        <p:spPr>
          <a:xfrm rot="191799">
            <a:off x="9120928" y="3274810"/>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FDE044C-8821-4B78-80A2-3415D6491004}"/>
              </a:ext>
            </a:extLst>
          </p:cNvPr>
          <p:cNvSpPr/>
          <p:nvPr/>
        </p:nvSpPr>
        <p:spPr>
          <a:xfrm rot="191799">
            <a:off x="8678027" y="4190216"/>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53157F75-5E8A-4E10-8854-AEA6FE9E96A3}"/>
              </a:ext>
            </a:extLst>
          </p:cNvPr>
          <p:cNvSpPr/>
          <p:nvPr/>
        </p:nvSpPr>
        <p:spPr>
          <a:xfrm rot="5985718">
            <a:off x="1272055" y="3807332"/>
            <a:ext cx="1123835" cy="588691"/>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D1CEC34-1941-4004-BD29-D7FACC3C7063}"/>
              </a:ext>
            </a:extLst>
          </p:cNvPr>
          <p:cNvSpPr/>
          <p:nvPr/>
        </p:nvSpPr>
        <p:spPr>
          <a:xfrm>
            <a:off x="2929002" y="1014963"/>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BEF1D88-381F-42AF-9E00-73CB53E81CD9}"/>
              </a:ext>
            </a:extLst>
          </p:cNvPr>
          <p:cNvSpPr/>
          <p:nvPr/>
        </p:nvSpPr>
        <p:spPr>
          <a:xfrm>
            <a:off x="3288905" y="1169970"/>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FA7B255-EAE7-4D70-B1D2-9BD5A702A4FB}"/>
              </a:ext>
            </a:extLst>
          </p:cNvPr>
          <p:cNvSpPr/>
          <p:nvPr/>
        </p:nvSpPr>
        <p:spPr>
          <a:xfrm>
            <a:off x="2744125" y="2038718"/>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928170B-691D-4477-98EE-C60DFE7D0CAA}"/>
              </a:ext>
            </a:extLst>
          </p:cNvPr>
          <p:cNvSpPr/>
          <p:nvPr/>
        </p:nvSpPr>
        <p:spPr>
          <a:xfrm>
            <a:off x="3101279" y="1928543"/>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E319868-FCA6-442D-80CE-167E09C5431C}"/>
              </a:ext>
            </a:extLst>
          </p:cNvPr>
          <p:cNvSpPr/>
          <p:nvPr/>
        </p:nvSpPr>
        <p:spPr>
          <a:xfrm>
            <a:off x="8752892" y="1106403"/>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D35C66E-87AC-47FB-83B0-99F0B1CA7803}"/>
              </a:ext>
            </a:extLst>
          </p:cNvPr>
          <p:cNvSpPr/>
          <p:nvPr/>
        </p:nvSpPr>
        <p:spPr>
          <a:xfrm>
            <a:off x="8846963" y="1750675"/>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45AEF4F5-C99F-41BC-8428-E6F70E09B4E2}"/>
              </a:ext>
            </a:extLst>
          </p:cNvPr>
          <p:cNvSpPr/>
          <p:nvPr/>
        </p:nvSpPr>
        <p:spPr>
          <a:xfrm>
            <a:off x="9494572" y="137282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35E84C1-4093-4B96-8A10-08574BAA3C4A}"/>
              </a:ext>
            </a:extLst>
          </p:cNvPr>
          <p:cNvSpPr/>
          <p:nvPr/>
        </p:nvSpPr>
        <p:spPr>
          <a:xfrm>
            <a:off x="1803452" y="371978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2710890B-8079-4FF6-A4F3-191EE0056BFA}"/>
              </a:ext>
            </a:extLst>
          </p:cNvPr>
          <p:cNvSpPr/>
          <p:nvPr/>
        </p:nvSpPr>
        <p:spPr>
          <a:xfrm>
            <a:off x="1701852" y="438018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C078BE3-F63D-4FB1-B643-7B95CC414D05}"/>
              </a:ext>
            </a:extLst>
          </p:cNvPr>
          <p:cNvSpPr/>
          <p:nvPr/>
        </p:nvSpPr>
        <p:spPr>
          <a:xfrm>
            <a:off x="2453692" y="426842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0602D2A-F5AF-47D4-A555-B47E80FF584B}"/>
              </a:ext>
            </a:extLst>
          </p:cNvPr>
          <p:cNvSpPr/>
          <p:nvPr/>
        </p:nvSpPr>
        <p:spPr>
          <a:xfrm>
            <a:off x="9292744" y="3429000"/>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74497304-B18E-409E-84F3-C8771B3F1665}"/>
              </a:ext>
            </a:extLst>
          </p:cNvPr>
          <p:cNvSpPr/>
          <p:nvPr/>
        </p:nvSpPr>
        <p:spPr>
          <a:xfrm>
            <a:off x="9855707" y="3520440"/>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E57E29CF-62C3-47DB-9116-20E9F6102538}"/>
              </a:ext>
            </a:extLst>
          </p:cNvPr>
          <p:cNvSpPr/>
          <p:nvPr/>
        </p:nvSpPr>
        <p:spPr>
          <a:xfrm>
            <a:off x="8845774" y="436494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9362036D-9FB8-4E65-A17C-06CD370C9C9F}"/>
              </a:ext>
            </a:extLst>
          </p:cNvPr>
          <p:cNvSpPr/>
          <p:nvPr/>
        </p:nvSpPr>
        <p:spPr>
          <a:xfrm>
            <a:off x="9407211" y="4471622"/>
            <a:ext cx="15622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2A9564E7-8134-40E4-8123-1680F6930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675" y="4442669"/>
            <a:ext cx="2474918" cy="2474918"/>
          </a:xfrm>
          <a:prstGeom prst="rect">
            <a:avLst/>
          </a:prstGeom>
        </p:spPr>
      </p:pic>
      <p:sp>
        <p:nvSpPr>
          <p:cNvPr id="30" name="Speech Bubble: Rectangle 29">
            <a:extLst>
              <a:ext uri="{FF2B5EF4-FFF2-40B4-BE49-F238E27FC236}">
                <a16:creationId xmlns:a16="http://schemas.microsoft.com/office/drawing/2014/main" id="{DA20F437-CBFE-4684-A5B3-03E7721F850A}"/>
              </a:ext>
            </a:extLst>
          </p:cNvPr>
          <p:cNvSpPr/>
          <p:nvPr/>
        </p:nvSpPr>
        <p:spPr>
          <a:xfrm>
            <a:off x="757013" y="5203285"/>
            <a:ext cx="8097428" cy="1180656"/>
          </a:xfrm>
          <a:prstGeom prst="wedgeRectCallout">
            <a:avLst>
              <a:gd name="adj1" fmla="val 64102"/>
              <a:gd name="adj2" fmla="val -25643"/>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Until we reach the point themselves, each of them being a cluster of only a single dot. Can we use this, let’s say, property to reverse-engineer the larger clusters?</a:t>
            </a:r>
          </a:p>
        </p:txBody>
      </p:sp>
    </p:spTree>
    <p:extLst>
      <p:ext uri="{BB962C8B-B14F-4D97-AF65-F5344CB8AC3E}">
        <p14:creationId xmlns:p14="http://schemas.microsoft.com/office/powerpoint/2010/main" val="1598998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79C62-9896-4F9E-85B7-D37014CCAAEB}"/>
              </a:ext>
            </a:extLst>
          </p:cNvPr>
          <p:cNvPicPr>
            <a:picLocks noChangeAspect="1"/>
          </p:cNvPicPr>
          <p:nvPr/>
        </p:nvPicPr>
        <p:blipFill>
          <a:blip r:embed="rId2"/>
          <a:stretch>
            <a:fillRect/>
          </a:stretch>
        </p:blipFill>
        <p:spPr>
          <a:xfrm>
            <a:off x="229697" y="130718"/>
            <a:ext cx="8215053" cy="4380322"/>
          </a:xfrm>
          <a:prstGeom prst="rect">
            <a:avLst/>
          </a:prstGeom>
        </p:spPr>
      </p:pic>
      <p:sp>
        <p:nvSpPr>
          <p:cNvPr id="4" name="Speech Bubble: Rectangle 3">
            <a:extLst>
              <a:ext uri="{FF2B5EF4-FFF2-40B4-BE49-F238E27FC236}">
                <a16:creationId xmlns:a16="http://schemas.microsoft.com/office/drawing/2014/main" id="{1548CDBD-0DD0-4628-9E69-76AF4B8C95AF}"/>
              </a:ext>
            </a:extLst>
          </p:cNvPr>
          <p:cNvSpPr/>
          <p:nvPr/>
        </p:nvSpPr>
        <p:spPr>
          <a:xfrm>
            <a:off x="8839200" y="731520"/>
            <a:ext cx="2636521" cy="3376581"/>
          </a:xfrm>
          <a:prstGeom prst="wedgeRectCallout">
            <a:avLst>
              <a:gd name="adj1" fmla="val 25566"/>
              <a:gd name="adj2" fmla="val 6161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Turns out, we can! This method is called Hierarchical clustering, and is one of the most used, at least for smaller datasets.</a:t>
            </a:r>
          </a:p>
        </p:txBody>
      </p:sp>
      <p:pic>
        <p:nvPicPr>
          <p:cNvPr id="6" name="Picture 5">
            <a:extLst>
              <a:ext uri="{FF2B5EF4-FFF2-40B4-BE49-F238E27FC236}">
                <a16:creationId xmlns:a16="http://schemas.microsoft.com/office/drawing/2014/main" id="{465A8C55-E6EF-4552-88DB-44692389C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15" y="4311088"/>
            <a:ext cx="2438405" cy="2438405"/>
          </a:xfrm>
          <a:prstGeom prst="rect">
            <a:avLst/>
          </a:prstGeom>
        </p:spPr>
      </p:pic>
      <p:sp>
        <p:nvSpPr>
          <p:cNvPr id="7" name="Speech Bubble: Rectangle 6">
            <a:extLst>
              <a:ext uri="{FF2B5EF4-FFF2-40B4-BE49-F238E27FC236}">
                <a16:creationId xmlns:a16="http://schemas.microsoft.com/office/drawing/2014/main" id="{E01F9A1D-116F-49D4-8BD8-48145E76C398}"/>
              </a:ext>
            </a:extLst>
          </p:cNvPr>
          <p:cNvSpPr/>
          <p:nvPr/>
        </p:nvSpPr>
        <p:spPr>
          <a:xfrm>
            <a:off x="2489200" y="5140960"/>
            <a:ext cx="6146800" cy="1324050"/>
          </a:xfrm>
          <a:prstGeom prst="wedgeRectCallout">
            <a:avLst>
              <a:gd name="adj1" fmla="val 71516"/>
              <a:gd name="adj2" fmla="val -3813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will create a hierarchy graph like this one from the points’ coordinates.</a:t>
            </a:r>
          </a:p>
        </p:txBody>
      </p:sp>
    </p:spTree>
    <p:extLst>
      <p:ext uri="{BB962C8B-B14F-4D97-AF65-F5344CB8AC3E}">
        <p14:creationId xmlns:p14="http://schemas.microsoft.com/office/powerpoint/2010/main" val="3693357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F669F-AA7B-4573-8A54-87C89DC523C4}"/>
              </a:ext>
            </a:extLst>
          </p:cNvPr>
          <p:cNvPicPr>
            <a:picLocks noChangeAspect="1"/>
          </p:cNvPicPr>
          <p:nvPr/>
        </p:nvPicPr>
        <p:blipFill>
          <a:blip r:embed="rId2"/>
          <a:stretch>
            <a:fillRect/>
          </a:stretch>
        </p:blipFill>
        <p:spPr>
          <a:xfrm>
            <a:off x="1995605" y="506412"/>
            <a:ext cx="8200790" cy="4080999"/>
          </a:xfrm>
          <a:prstGeom prst="rect">
            <a:avLst/>
          </a:prstGeom>
        </p:spPr>
      </p:pic>
      <p:pic>
        <p:nvPicPr>
          <p:cNvPr id="4" name="Picture 3">
            <a:extLst>
              <a:ext uri="{FF2B5EF4-FFF2-40B4-BE49-F238E27FC236}">
                <a16:creationId xmlns:a16="http://schemas.microsoft.com/office/drawing/2014/main" id="{3E0F2CA5-0D3D-40E5-9649-64DBDA771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315" y="4311088"/>
            <a:ext cx="2438405" cy="2438405"/>
          </a:xfrm>
          <a:prstGeom prst="rect">
            <a:avLst/>
          </a:prstGeom>
        </p:spPr>
      </p:pic>
      <p:sp>
        <p:nvSpPr>
          <p:cNvPr id="5" name="Speech Bubble: Rectangle 4">
            <a:extLst>
              <a:ext uri="{FF2B5EF4-FFF2-40B4-BE49-F238E27FC236}">
                <a16:creationId xmlns:a16="http://schemas.microsoft.com/office/drawing/2014/main" id="{AF65D3D2-F2F1-4EE0-A729-44868E95F63D}"/>
              </a:ext>
            </a:extLst>
          </p:cNvPr>
          <p:cNvSpPr/>
          <p:nvPr/>
        </p:nvSpPr>
        <p:spPr>
          <a:xfrm>
            <a:off x="2489200" y="5140960"/>
            <a:ext cx="6146800" cy="1324050"/>
          </a:xfrm>
          <a:prstGeom prst="wedgeRectCallout">
            <a:avLst>
              <a:gd name="adj1" fmla="val 71516"/>
              <a:gd name="adj2" fmla="val -3813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If we want a specific number of clusters k, we can simply “cut” our hierarchy diagram in a specific place! This eliminates the need of having to select a k </a:t>
            </a:r>
            <a:r>
              <a:rPr lang="en-GB" i="1" dirty="0">
                <a:latin typeface="Source Code Pro" panose="020B0509030403020204" pitchFamily="49" charset="0"/>
              </a:rPr>
              <a:t>a priori</a:t>
            </a:r>
            <a:r>
              <a:rPr lang="en-GB" dirty="0">
                <a:latin typeface="Source Code Pro" panose="020B0509030403020204" pitchFamily="49" charset="0"/>
              </a:rPr>
              <a:t>.</a:t>
            </a:r>
          </a:p>
        </p:txBody>
      </p:sp>
    </p:spTree>
    <p:extLst>
      <p:ext uri="{BB962C8B-B14F-4D97-AF65-F5344CB8AC3E}">
        <p14:creationId xmlns:p14="http://schemas.microsoft.com/office/powerpoint/2010/main" val="1154469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ED62-35FE-4F02-8F12-9C9855BDC6C5}"/>
              </a:ext>
            </a:extLst>
          </p:cNvPr>
          <p:cNvPicPr>
            <a:picLocks noChangeAspect="1"/>
          </p:cNvPicPr>
          <p:nvPr/>
        </p:nvPicPr>
        <p:blipFill>
          <a:blip r:embed="rId2"/>
          <a:stretch>
            <a:fillRect/>
          </a:stretch>
        </p:blipFill>
        <p:spPr>
          <a:xfrm>
            <a:off x="297716" y="1748049"/>
            <a:ext cx="3854648" cy="4134062"/>
          </a:xfrm>
          <a:prstGeom prst="rect">
            <a:avLst/>
          </a:prstGeom>
        </p:spPr>
      </p:pic>
      <p:pic>
        <p:nvPicPr>
          <p:cNvPr id="4" name="Picture 3" descr="A picture containing traffic light&#10;&#10;Description automatically generated">
            <a:extLst>
              <a:ext uri="{FF2B5EF4-FFF2-40B4-BE49-F238E27FC236}">
                <a16:creationId xmlns:a16="http://schemas.microsoft.com/office/drawing/2014/main" id="{60F88157-8E89-44CD-B1C0-5433C8721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804" y="-246436"/>
            <a:ext cx="2689332" cy="2689332"/>
          </a:xfrm>
          <a:prstGeom prst="rect">
            <a:avLst/>
          </a:prstGeom>
        </p:spPr>
      </p:pic>
      <p:sp>
        <p:nvSpPr>
          <p:cNvPr id="5" name="Speech Bubble: Rectangle 4">
            <a:extLst>
              <a:ext uri="{FF2B5EF4-FFF2-40B4-BE49-F238E27FC236}">
                <a16:creationId xmlns:a16="http://schemas.microsoft.com/office/drawing/2014/main" id="{D6130CEE-6401-434C-8F67-C4390E1514D1}"/>
              </a:ext>
            </a:extLst>
          </p:cNvPr>
          <p:cNvSpPr/>
          <p:nvPr/>
        </p:nvSpPr>
        <p:spPr>
          <a:xfrm>
            <a:off x="6425136" y="682620"/>
            <a:ext cx="4224017" cy="831219"/>
          </a:xfrm>
          <a:prstGeom prst="wedgeRectCallout">
            <a:avLst>
              <a:gd name="adj1" fmla="val -61920"/>
              <a:gd name="adj2" fmla="val -2209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So, we would have a graph like this…</a:t>
            </a:r>
          </a:p>
        </p:txBody>
      </p:sp>
    </p:spTree>
    <p:extLst>
      <p:ext uri="{BB962C8B-B14F-4D97-AF65-F5344CB8AC3E}">
        <p14:creationId xmlns:p14="http://schemas.microsoft.com/office/powerpoint/2010/main" val="2755247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4113F9-4073-4012-B343-54360F541623}"/>
              </a:ext>
            </a:extLst>
          </p:cNvPr>
          <p:cNvPicPr>
            <a:picLocks noChangeAspect="1"/>
          </p:cNvPicPr>
          <p:nvPr/>
        </p:nvPicPr>
        <p:blipFill>
          <a:blip r:embed="rId2"/>
          <a:stretch>
            <a:fillRect/>
          </a:stretch>
        </p:blipFill>
        <p:spPr>
          <a:xfrm>
            <a:off x="1582247" y="683092"/>
            <a:ext cx="8577754" cy="4159402"/>
          </a:xfrm>
          <a:prstGeom prst="rect">
            <a:avLst/>
          </a:prstGeom>
        </p:spPr>
      </p:pic>
      <p:pic>
        <p:nvPicPr>
          <p:cNvPr id="4" name="Picture 3">
            <a:extLst>
              <a:ext uri="{FF2B5EF4-FFF2-40B4-BE49-F238E27FC236}">
                <a16:creationId xmlns:a16="http://schemas.microsoft.com/office/drawing/2014/main" id="{B51D8E18-7BAC-4C33-9C46-7C12FEC74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475" y="3429000"/>
            <a:ext cx="2401892" cy="2401892"/>
          </a:xfrm>
          <a:prstGeom prst="rect">
            <a:avLst/>
          </a:prstGeom>
        </p:spPr>
      </p:pic>
      <p:sp>
        <p:nvSpPr>
          <p:cNvPr id="5" name="Speech Bubble: Rectangle 4">
            <a:extLst>
              <a:ext uri="{FF2B5EF4-FFF2-40B4-BE49-F238E27FC236}">
                <a16:creationId xmlns:a16="http://schemas.microsoft.com/office/drawing/2014/main" id="{54CBA77C-538B-47F7-998C-5A0867BEB654}"/>
              </a:ext>
            </a:extLst>
          </p:cNvPr>
          <p:cNvSpPr/>
          <p:nvPr/>
        </p:nvSpPr>
        <p:spPr>
          <a:xfrm>
            <a:off x="2489200" y="5140960"/>
            <a:ext cx="6146800" cy="1324050"/>
          </a:xfrm>
          <a:prstGeom prst="wedgeRectCallout">
            <a:avLst>
              <a:gd name="adj1" fmla="val 71516"/>
              <a:gd name="adj2" fmla="val -38138"/>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This diagram is also called a tree. The largest cluster (at the top) is the root, and the single points are the leaves. It is a kind of graph!</a:t>
            </a:r>
          </a:p>
        </p:txBody>
      </p:sp>
    </p:spTree>
    <p:extLst>
      <p:ext uri="{BB962C8B-B14F-4D97-AF65-F5344CB8AC3E}">
        <p14:creationId xmlns:p14="http://schemas.microsoft.com/office/powerpoint/2010/main" val="1309220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013ACD-DB31-43CC-9568-8083AFDF3A39}"/>
              </a:ext>
            </a:extLst>
          </p:cNvPr>
          <p:cNvPicPr>
            <a:picLocks noChangeAspect="1"/>
          </p:cNvPicPr>
          <p:nvPr/>
        </p:nvPicPr>
        <p:blipFill>
          <a:blip r:embed="rId2"/>
          <a:stretch>
            <a:fillRect/>
          </a:stretch>
        </p:blipFill>
        <p:spPr>
          <a:xfrm>
            <a:off x="441690" y="711998"/>
            <a:ext cx="5654310" cy="4723601"/>
          </a:xfrm>
          <a:prstGeom prst="rect">
            <a:avLst/>
          </a:prstGeom>
        </p:spPr>
      </p:pic>
      <p:sp>
        <p:nvSpPr>
          <p:cNvPr id="3" name="Isosceles Triangle 2">
            <a:extLst>
              <a:ext uri="{FF2B5EF4-FFF2-40B4-BE49-F238E27FC236}">
                <a16:creationId xmlns:a16="http://schemas.microsoft.com/office/drawing/2014/main" id="{BB35E32E-AE8A-4005-9BD7-C3A51D52658D}"/>
              </a:ext>
            </a:extLst>
          </p:cNvPr>
          <p:cNvSpPr/>
          <p:nvPr/>
        </p:nvSpPr>
        <p:spPr>
          <a:xfrm>
            <a:off x="1066800" y="1605280"/>
            <a:ext cx="5029200" cy="3698240"/>
          </a:xfrm>
          <a:prstGeom prst="triangle">
            <a:avLst>
              <a:gd name="adj" fmla="val 909"/>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cture containing vector graphics&#10;&#10;Description automatically generated">
            <a:extLst>
              <a:ext uri="{FF2B5EF4-FFF2-40B4-BE49-F238E27FC236}">
                <a16:creationId xmlns:a16="http://schemas.microsoft.com/office/drawing/2014/main" id="{B6396D02-F62D-4344-B7ED-479336F71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865127" y="0"/>
            <a:ext cx="1711965" cy="1711965"/>
          </a:xfrm>
          <a:prstGeom prst="rect">
            <a:avLst/>
          </a:prstGeom>
        </p:spPr>
      </p:pic>
      <p:sp>
        <p:nvSpPr>
          <p:cNvPr id="6" name="Speech Bubble: Rectangle 5">
            <a:extLst>
              <a:ext uri="{FF2B5EF4-FFF2-40B4-BE49-F238E27FC236}">
                <a16:creationId xmlns:a16="http://schemas.microsoft.com/office/drawing/2014/main" id="{B25A620A-DAA8-4579-91A5-3870383BDE75}"/>
              </a:ext>
            </a:extLst>
          </p:cNvPr>
          <p:cNvSpPr/>
          <p:nvPr/>
        </p:nvSpPr>
        <p:spPr>
          <a:xfrm>
            <a:off x="7416800" y="350702"/>
            <a:ext cx="4519242" cy="5989137"/>
          </a:xfrm>
          <a:prstGeom prst="wedgeRectCallout">
            <a:avLst>
              <a:gd name="adj1" fmla="val -57602"/>
              <a:gd name="adj2" fmla="val -4053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How can we compute such a hierarchy? We first compute the distances between all sets of points. We then pick the pair of points with </a:t>
            </a:r>
            <a:r>
              <a:rPr lang="en-GB">
                <a:latin typeface="Source Code Pro" panose="020B0509030403020204" pitchFamily="49" charset="0"/>
              </a:rPr>
              <a:t>the smallest </a:t>
            </a:r>
            <a:r>
              <a:rPr lang="en-GB" dirty="0">
                <a:latin typeface="Source Code Pro" panose="020B0509030403020204" pitchFamily="49" charset="0"/>
              </a:rPr>
              <a:t>distance, and set them as a cluster. We then recalculate the distances in the distance matrix by eliminating the two selected points, and adding the new cluster. The distance point-cluster can be both the minimum distance of each point in cluster/point pair, or the average.</a:t>
            </a:r>
          </a:p>
          <a:p>
            <a:pPr algn="ctr"/>
            <a:endParaRPr lang="en-GB" dirty="0">
              <a:latin typeface="Source Code Pro" panose="020B0509030403020204" pitchFamily="49" charset="0"/>
            </a:endParaRPr>
          </a:p>
          <a:p>
            <a:pPr algn="ctr"/>
            <a:r>
              <a:rPr lang="en-GB" dirty="0">
                <a:latin typeface="Source Code Pro" panose="020B0509030403020204" pitchFamily="49" charset="0"/>
              </a:rPr>
              <a:t>We then repeat until the whole table is removed, and we have a single, large cluster (root)</a:t>
            </a:r>
          </a:p>
        </p:txBody>
      </p:sp>
    </p:spTree>
    <p:extLst>
      <p:ext uri="{BB962C8B-B14F-4D97-AF65-F5344CB8AC3E}">
        <p14:creationId xmlns:p14="http://schemas.microsoft.com/office/powerpoint/2010/main" val="2457085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DE680-C8F3-480C-A47E-5413DC0CF509}"/>
              </a:ext>
            </a:extLst>
          </p:cNvPr>
          <p:cNvPicPr>
            <a:picLocks noChangeAspect="1"/>
          </p:cNvPicPr>
          <p:nvPr/>
        </p:nvPicPr>
        <p:blipFill>
          <a:blip r:embed="rId2"/>
          <a:stretch>
            <a:fillRect/>
          </a:stretch>
        </p:blipFill>
        <p:spPr>
          <a:xfrm>
            <a:off x="3427064" y="245676"/>
            <a:ext cx="8225370" cy="3046163"/>
          </a:xfrm>
          <a:prstGeom prst="rect">
            <a:avLst/>
          </a:prstGeom>
        </p:spPr>
      </p:pic>
      <p:pic>
        <p:nvPicPr>
          <p:cNvPr id="4" name="Picture 3">
            <a:extLst>
              <a:ext uri="{FF2B5EF4-FFF2-40B4-BE49-F238E27FC236}">
                <a16:creationId xmlns:a16="http://schemas.microsoft.com/office/drawing/2014/main" id="{D78E3D2B-7647-4AC5-B8DF-664A7DE04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80165" y="2191541"/>
            <a:ext cx="2474918" cy="2474918"/>
          </a:xfrm>
          <a:prstGeom prst="rect">
            <a:avLst/>
          </a:prstGeom>
        </p:spPr>
      </p:pic>
      <p:sp>
        <p:nvSpPr>
          <p:cNvPr id="5" name="Speech Bubble: Rectangle 4">
            <a:extLst>
              <a:ext uri="{FF2B5EF4-FFF2-40B4-BE49-F238E27FC236}">
                <a16:creationId xmlns:a16="http://schemas.microsoft.com/office/drawing/2014/main" id="{52B6AF40-8EAE-4C06-B13C-E581F4B754B7}"/>
              </a:ext>
            </a:extLst>
          </p:cNvPr>
          <p:cNvSpPr/>
          <p:nvPr/>
        </p:nvSpPr>
        <p:spPr>
          <a:xfrm>
            <a:off x="3667760" y="4004434"/>
            <a:ext cx="6146800" cy="1324050"/>
          </a:xfrm>
          <a:prstGeom prst="wedgeRectCallout">
            <a:avLst>
              <a:gd name="adj1" fmla="val -61046"/>
              <a:gd name="adj2" fmla="val -50415"/>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As I said before, this is some examples on how to compute the distance between a cluster and a point, or between two clusters.</a:t>
            </a:r>
          </a:p>
        </p:txBody>
      </p:sp>
    </p:spTree>
    <p:extLst>
      <p:ext uri="{BB962C8B-B14F-4D97-AF65-F5344CB8AC3E}">
        <p14:creationId xmlns:p14="http://schemas.microsoft.com/office/powerpoint/2010/main" val="1993555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A87BB-379D-47C3-9B53-442B12AA803D}"/>
              </a:ext>
            </a:extLst>
          </p:cNvPr>
          <p:cNvSpPr txBox="1"/>
          <p:nvPr/>
        </p:nvSpPr>
        <p:spPr>
          <a:xfrm>
            <a:off x="2382525" y="2459504"/>
            <a:ext cx="8285480"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Clustering problem</a:t>
            </a:r>
          </a:p>
          <a:p>
            <a:r>
              <a:rPr lang="en-GB" sz="2400" dirty="0">
                <a:latin typeface="Source Code Pro" panose="020B0509030403020204" pitchFamily="49" charset="0"/>
              </a:rPr>
              <a:t>Find k clusters of points in a dataset.</a:t>
            </a:r>
          </a:p>
          <a:p>
            <a:r>
              <a:rPr lang="en-GB" sz="2400" b="1" dirty="0">
                <a:latin typeface="Source Code Pro" panose="020B0509030403020204" pitchFamily="49" charset="0"/>
              </a:rPr>
              <a:t>Input:</a:t>
            </a:r>
            <a:r>
              <a:rPr lang="en-GB" sz="2400" dirty="0">
                <a:latin typeface="Source Code Pro" panose="020B0509030403020204" pitchFamily="49" charset="0"/>
              </a:rPr>
              <a:t> A set of datapoints, k</a:t>
            </a:r>
          </a:p>
          <a:p>
            <a:r>
              <a:rPr lang="en-GB" sz="2400" b="1" dirty="0">
                <a:latin typeface="Source Code Pro" panose="020B0509030403020204" pitchFamily="49" charset="0"/>
              </a:rPr>
              <a:t>Output:</a:t>
            </a:r>
            <a:r>
              <a:rPr lang="en-GB" sz="2400" dirty="0">
                <a:latin typeface="Source Code Pro" panose="020B0509030403020204" pitchFamily="49" charset="0"/>
              </a:rPr>
              <a:t> The same datapoints, divided into k meaningful clusters </a:t>
            </a:r>
          </a:p>
        </p:txBody>
      </p:sp>
      <p:pic>
        <p:nvPicPr>
          <p:cNvPr id="4" name="Picture 3">
            <a:extLst>
              <a:ext uri="{FF2B5EF4-FFF2-40B4-BE49-F238E27FC236}">
                <a16:creationId xmlns:a16="http://schemas.microsoft.com/office/drawing/2014/main" id="{CCA6A517-FC6E-42F4-8ACE-929FD0A00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6434"/>
            <a:ext cx="2580645" cy="2580645"/>
          </a:xfrm>
          <a:prstGeom prst="rect">
            <a:avLst/>
          </a:prstGeom>
        </p:spPr>
      </p:pic>
      <p:sp>
        <p:nvSpPr>
          <p:cNvPr id="7" name="TextBox 6">
            <a:extLst>
              <a:ext uri="{FF2B5EF4-FFF2-40B4-BE49-F238E27FC236}">
                <a16:creationId xmlns:a16="http://schemas.microsoft.com/office/drawing/2014/main" id="{D59F9BF9-8DC6-4B1C-A047-37E47B2DE60B}"/>
              </a:ext>
            </a:extLst>
          </p:cNvPr>
          <p:cNvSpPr txBox="1"/>
          <p:nvPr/>
        </p:nvSpPr>
        <p:spPr>
          <a:xfrm rot="19801858">
            <a:off x="4632968" y="2799282"/>
            <a:ext cx="3535680" cy="1200329"/>
          </a:xfrm>
          <a:prstGeom prst="rect">
            <a:avLst/>
          </a:prstGeom>
          <a:noFill/>
          <a:ln w="139700" cmpd="dbl">
            <a:solidFill>
              <a:srgbClr val="FF0000"/>
            </a:solidFill>
          </a:ln>
        </p:spPr>
        <p:txBody>
          <a:bodyPr wrap="square" rtlCol="0">
            <a:spAutoFit/>
          </a:bodyPr>
          <a:lstStyle/>
          <a:p>
            <a:r>
              <a:rPr lang="en-GB" sz="7200" b="1" dirty="0">
                <a:solidFill>
                  <a:srgbClr val="FF0000"/>
                </a:solidFill>
                <a:latin typeface="Source Code Pro" panose="020B0509030403020204" pitchFamily="49" charset="0"/>
              </a:rPr>
              <a:t>SOLVED</a:t>
            </a:r>
            <a:endParaRPr lang="en-GB" b="1" dirty="0">
              <a:solidFill>
                <a:srgbClr val="FF0000"/>
              </a:solidFill>
              <a:latin typeface="Source Code Pro" panose="020B0509030403020204" pitchFamily="49" charset="0"/>
            </a:endParaRPr>
          </a:p>
        </p:txBody>
      </p:sp>
    </p:spTree>
    <p:extLst>
      <p:ext uri="{BB962C8B-B14F-4D97-AF65-F5344CB8AC3E}">
        <p14:creationId xmlns:p14="http://schemas.microsoft.com/office/powerpoint/2010/main" val="1925460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4AEC8BE3-A572-4E77-9C66-AD8AB556F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361" y="1229356"/>
            <a:ext cx="4399287" cy="4399287"/>
          </a:xfrm>
          <a:prstGeom prst="rect">
            <a:avLst/>
          </a:prstGeom>
        </p:spPr>
      </p:pic>
      <p:pic>
        <p:nvPicPr>
          <p:cNvPr id="4" name="Picture 3">
            <a:extLst>
              <a:ext uri="{FF2B5EF4-FFF2-40B4-BE49-F238E27FC236}">
                <a16:creationId xmlns:a16="http://schemas.microsoft.com/office/drawing/2014/main" id="{3253963A-0808-432B-88A1-69B1A0C58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51" y="1132835"/>
            <a:ext cx="4876810" cy="4876810"/>
          </a:xfrm>
          <a:prstGeom prst="rect">
            <a:avLst/>
          </a:prstGeom>
        </p:spPr>
      </p:pic>
    </p:spTree>
    <p:extLst>
      <p:ext uri="{BB962C8B-B14F-4D97-AF65-F5344CB8AC3E}">
        <p14:creationId xmlns:p14="http://schemas.microsoft.com/office/powerpoint/2010/main" val="54735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2ED62-35FE-4F02-8F12-9C9855BDC6C5}"/>
              </a:ext>
            </a:extLst>
          </p:cNvPr>
          <p:cNvPicPr>
            <a:picLocks noChangeAspect="1"/>
          </p:cNvPicPr>
          <p:nvPr/>
        </p:nvPicPr>
        <p:blipFill>
          <a:blip r:embed="rId2"/>
          <a:stretch>
            <a:fillRect/>
          </a:stretch>
        </p:blipFill>
        <p:spPr>
          <a:xfrm>
            <a:off x="348516" y="1920769"/>
            <a:ext cx="3854648" cy="4134062"/>
          </a:xfrm>
          <a:prstGeom prst="rect">
            <a:avLst/>
          </a:prstGeom>
        </p:spPr>
      </p:pic>
      <p:pic>
        <p:nvPicPr>
          <p:cNvPr id="4" name="Picture 3" descr="A picture containing traffic light&#10;&#10;Description automatically generated">
            <a:extLst>
              <a:ext uri="{FF2B5EF4-FFF2-40B4-BE49-F238E27FC236}">
                <a16:creationId xmlns:a16="http://schemas.microsoft.com/office/drawing/2014/main" id="{60F88157-8E89-44CD-B1C0-5433C8721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780940" y="-143009"/>
            <a:ext cx="2644196" cy="2644196"/>
          </a:xfrm>
          <a:prstGeom prst="rect">
            <a:avLst/>
          </a:prstGeom>
        </p:spPr>
      </p:pic>
      <p:sp>
        <p:nvSpPr>
          <p:cNvPr id="5" name="Speech Bubble: Rectangle 4">
            <a:extLst>
              <a:ext uri="{FF2B5EF4-FFF2-40B4-BE49-F238E27FC236}">
                <a16:creationId xmlns:a16="http://schemas.microsoft.com/office/drawing/2014/main" id="{D6130CEE-6401-434C-8F67-C4390E1514D1}"/>
              </a:ext>
            </a:extLst>
          </p:cNvPr>
          <p:cNvSpPr/>
          <p:nvPr/>
        </p:nvSpPr>
        <p:spPr>
          <a:xfrm>
            <a:off x="6425136" y="682620"/>
            <a:ext cx="4224017" cy="831219"/>
          </a:xfrm>
          <a:prstGeom prst="wedgeRectCallout">
            <a:avLst>
              <a:gd name="adj1" fmla="val -61920"/>
              <a:gd name="adj2" fmla="val -2209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To be labelled as such!</a:t>
            </a:r>
          </a:p>
        </p:txBody>
      </p:sp>
      <p:pic>
        <p:nvPicPr>
          <p:cNvPr id="3" name="Picture 2">
            <a:extLst>
              <a:ext uri="{FF2B5EF4-FFF2-40B4-BE49-F238E27FC236}">
                <a16:creationId xmlns:a16="http://schemas.microsoft.com/office/drawing/2014/main" id="{0CCCF151-CBD4-4C02-82FB-562458E6D073}"/>
              </a:ext>
            </a:extLst>
          </p:cNvPr>
          <p:cNvPicPr>
            <a:picLocks noChangeAspect="1"/>
          </p:cNvPicPr>
          <p:nvPr/>
        </p:nvPicPr>
        <p:blipFill>
          <a:blip r:embed="rId4"/>
          <a:stretch>
            <a:fillRect/>
          </a:stretch>
        </p:blipFill>
        <p:spPr>
          <a:xfrm>
            <a:off x="6341639" y="1845831"/>
            <a:ext cx="4121362" cy="4426177"/>
          </a:xfrm>
          <a:prstGeom prst="rect">
            <a:avLst/>
          </a:prstGeom>
        </p:spPr>
      </p:pic>
    </p:spTree>
    <p:extLst>
      <p:ext uri="{BB962C8B-B14F-4D97-AF65-F5344CB8AC3E}">
        <p14:creationId xmlns:p14="http://schemas.microsoft.com/office/powerpoint/2010/main" val="137694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4C673-CE2F-4EA5-8220-CEAD66422449}"/>
              </a:ext>
            </a:extLst>
          </p:cNvPr>
          <p:cNvPicPr>
            <a:picLocks noChangeAspect="1"/>
          </p:cNvPicPr>
          <p:nvPr/>
        </p:nvPicPr>
        <p:blipFill>
          <a:blip r:embed="rId2"/>
          <a:stretch>
            <a:fillRect/>
          </a:stretch>
        </p:blipFill>
        <p:spPr>
          <a:xfrm>
            <a:off x="814599" y="748551"/>
            <a:ext cx="4121362" cy="4426177"/>
          </a:xfrm>
          <a:prstGeom prst="rect">
            <a:avLst/>
          </a:prstGeom>
        </p:spPr>
      </p:pic>
      <p:pic>
        <p:nvPicPr>
          <p:cNvPr id="3" name="Picture 2" descr="A picture containing traffic light&#10;&#10;Description automatically generated">
            <a:extLst>
              <a:ext uri="{FF2B5EF4-FFF2-40B4-BE49-F238E27FC236}">
                <a16:creationId xmlns:a16="http://schemas.microsoft.com/office/drawing/2014/main" id="{910FED80-84A8-4501-A1A9-5DF390EEF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284" y="485084"/>
            <a:ext cx="2689332" cy="2689332"/>
          </a:xfrm>
          <a:prstGeom prst="rect">
            <a:avLst/>
          </a:prstGeom>
        </p:spPr>
      </p:pic>
      <p:sp>
        <p:nvSpPr>
          <p:cNvPr id="4" name="Speech Bubble: Rectangle 3">
            <a:extLst>
              <a:ext uri="{FF2B5EF4-FFF2-40B4-BE49-F238E27FC236}">
                <a16:creationId xmlns:a16="http://schemas.microsoft.com/office/drawing/2014/main" id="{79CE0EC9-1629-49B5-9E36-CFB8EDC6A7A5}"/>
              </a:ext>
            </a:extLst>
          </p:cNvPr>
          <p:cNvSpPr/>
          <p:nvPr/>
        </p:nvSpPr>
        <p:spPr>
          <a:xfrm>
            <a:off x="6821376" y="1210940"/>
            <a:ext cx="4224017" cy="831219"/>
          </a:xfrm>
          <a:prstGeom prst="wedgeRectCallout">
            <a:avLst>
              <a:gd name="adj1" fmla="val -61920"/>
              <a:gd name="adj2" fmla="val -2209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For the record, this is a </a:t>
            </a:r>
            <a:r>
              <a:rPr lang="en-GB" i="1" dirty="0">
                <a:latin typeface="Source Code Pro" panose="020B0509030403020204" pitchFamily="49" charset="0"/>
              </a:rPr>
              <a:t>gene expression matrix</a:t>
            </a:r>
            <a:r>
              <a:rPr lang="en-GB" dirty="0">
                <a:latin typeface="Source Code Pro" panose="020B0509030403020204" pitchFamily="49" charset="0"/>
              </a:rPr>
              <a:t>.</a:t>
            </a:r>
          </a:p>
        </p:txBody>
      </p:sp>
      <p:pic>
        <p:nvPicPr>
          <p:cNvPr id="7" name="Picture 6">
            <a:extLst>
              <a:ext uri="{FF2B5EF4-FFF2-40B4-BE49-F238E27FC236}">
                <a16:creationId xmlns:a16="http://schemas.microsoft.com/office/drawing/2014/main" id="{7C195291-D087-4B22-B372-582337573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915" y="4052045"/>
            <a:ext cx="2245365" cy="2245365"/>
          </a:xfrm>
          <a:prstGeom prst="rect">
            <a:avLst/>
          </a:prstGeom>
        </p:spPr>
      </p:pic>
      <p:sp>
        <p:nvSpPr>
          <p:cNvPr id="8" name="Speech Bubble: Rectangle 7">
            <a:extLst>
              <a:ext uri="{FF2B5EF4-FFF2-40B4-BE49-F238E27FC236}">
                <a16:creationId xmlns:a16="http://schemas.microsoft.com/office/drawing/2014/main" id="{DF945F4C-6A30-46A5-ABB3-B210FEBBAEE4}"/>
              </a:ext>
            </a:extLst>
          </p:cNvPr>
          <p:cNvSpPr/>
          <p:nvPr/>
        </p:nvSpPr>
        <p:spPr>
          <a:xfrm>
            <a:off x="6685280" y="2636278"/>
            <a:ext cx="4224017" cy="1538293"/>
          </a:xfrm>
          <a:prstGeom prst="wedgeRectCallout">
            <a:avLst>
              <a:gd name="adj1" fmla="val -65528"/>
              <a:gd name="adj2" fmla="val 54906"/>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And this is the data clustered in three clusters (low, mid, high), we can say we have k = 3 clusters.</a:t>
            </a:r>
          </a:p>
        </p:txBody>
      </p:sp>
      <p:sp>
        <p:nvSpPr>
          <p:cNvPr id="9" name="Speech Bubble: Rectangle 8">
            <a:extLst>
              <a:ext uri="{FF2B5EF4-FFF2-40B4-BE49-F238E27FC236}">
                <a16:creationId xmlns:a16="http://schemas.microsoft.com/office/drawing/2014/main" id="{5A2F00AE-F5BB-4F45-8296-59BBE7268988}"/>
              </a:ext>
            </a:extLst>
          </p:cNvPr>
          <p:cNvSpPr/>
          <p:nvPr/>
        </p:nvSpPr>
        <p:spPr>
          <a:xfrm>
            <a:off x="6685279" y="5174727"/>
            <a:ext cx="4224017" cy="831219"/>
          </a:xfrm>
          <a:prstGeom prst="wedgeRectCallout">
            <a:avLst>
              <a:gd name="adj1" fmla="val -61920"/>
              <a:gd name="adj2" fmla="val -2209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From now on, we will use “k” as the number of clusters.</a:t>
            </a:r>
          </a:p>
        </p:txBody>
      </p:sp>
    </p:spTree>
    <p:extLst>
      <p:ext uri="{BB962C8B-B14F-4D97-AF65-F5344CB8AC3E}">
        <p14:creationId xmlns:p14="http://schemas.microsoft.com/office/powerpoint/2010/main" val="395760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7950DC-35D3-413E-B9E9-2EF3AE08791F}"/>
              </a:ext>
            </a:extLst>
          </p:cNvPr>
          <p:cNvPicPr>
            <a:picLocks noChangeAspect="1"/>
          </p:cNvPicPr>
          <p:nvPr/>
        </p:nvPicPr>
        <p:blipFill>
          <a:blip r:embed="rId2"/>
          <a:stretch>
            <a:fillRect/>
          </a:stretch>
        </p:blipFill>
        <p:spPr>
          <a:xfrm>
            <a:off x="0" y="0"/>
            <a:ext cx="6744047" cy="4521432"/>
          </a:xfrm>
          <a:prstGeom prst="rect">
            <a:avLst/>
          </a:prstGeom>
        </p:spPr>
      </p:pic>
      <p:pic>
        <p:nvPicPr>
          <p:cNvPr id="3" name="Picture 2">
            <a:extLst>
              <a:ext uri="{FF2B5EF4-FFF2-40B4-BE49-F238E27FC236}">
                <a16:creationId xmlns:a16="http://schemas.microsoft.com/office/drawing/2014/main" id="{48E1587D-FF59-490C-938B-19F4BAD8E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875" y="2936467"/>
            <a:ext cx="2245365" cy="2245365"/>
          </a:xfrm>
          <a:prstGeom prst="rect">
            <a:avLst/>
          </a:prstGeom>
        </p:spPr>
      </p:pic>
      <p:sp>
        <p:nvSpPr>
          <p:cNvPr id="4" name="Speech Bubble: Rectangle 3">
            <a:extLst>
              <a:ext uri="{FF2B5EF4-FFF2-40B4-BE49-F238E27FC236}">
                <a16:creationId xmlns:a16="http://schemas.microsoft.com/office/drawing/2014/main" id="{647BCE72-6159-42D5-887D-CF924BF36217}"/>
              </a:ext>
            </a:extLst>
          </p:cNvPr>
          <p:cNvSpPr/>
          <p:nvPr/>
        </p:nvSpPr>
        <p:spPr>
          <a:xfrm>
            <a:off x="7325360" y="177571"/>
            <a:ext cx="4173217" cy="2621280"/>
          </a:xfrm>
          <a:prstGeom prst="wedgeRectCallout">
            <a:avLst>
              <a:gd name="adj1" fmla="val -47999"/>
              <a:gd name="adj2" fmla="val 60144"/>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In general, we can move from a n x m gene expression matrix, to a graph with n points in an m-dimensional space. For example, if we have 6 samples tested for 200 genes, we would have 6 points in a 200-dimension graph!</a:t>
            </a:r>
          </a:p>
        </p:txBody>
      </p:sp>
      <p:sp>
        <p:nvSpPr>
          <p:cNvPr id="5" name="Speech Bubble: Rectangle 4">
            <a:extLst>
              <a:ext uri="{FF2B5EF4-FFF2-40B4-BE49-F238E27FC236}">
                <a16:creationId xmlns:a16="http://schemas.microsoft.com/office/drawing/2014/main" id="{271ADED3-D446-4591-B658-C6761775C204}"/>
              </a:ext>
            </a:extLst>
          </p:cNvPr>
          <p:cNvSpPr/>
          <p:nvPr/>
        </p:nvSpPr>
        <p:spPr>
          <a:xfrm>
            <a:off x="7825744" y="3393674"/>
            <a:ext cx="4173218" cy="1320800"/>
          </a:xfrm>
          <a:prstGeom prst="wedgeRectCallout">
            <a:avLst>
              <a:gd name="adj1" fmla="val -55445"/>
              <a:gd name="adj2" fmla="val 398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What? Your human brain cannot handle 200-dimension graphs? Well, I’ll show you 2D examples, instead.</a:t>
            </a:r>
          </a:p>
        </p:txBody>
      </p:sp>
      <p:sp>
        <p:nvSpPr>
          <p:cNvPr id="6" name="Speech Bubble: Rectangle 5">
            <a:extLst>
              <a:ext uri="{FF2B5EF4-FFF2-40B4-BE49-F238E27FC236}">
                <a16:creationId xmlns:a16="http://schemas.microsoft.com/office/drawing/2014/main" id="{0A102224-8C7A-4C3A-BF33-1609C89A5049}"/>
              </a:ext>
            </a:extLst>
          </p:cNvPr>
          <p:cNvSpPr/>
          <p:nvPr/>
        </p:nvSpPr>
        <p:spPr>
          <a:xfrm>
            <a:off x="619759" y="4714474"/>
            <a:ext cx="5675621" cy="1788158"/>
          </a:xfrm>
          <a:prstGeom prst="wedgeRectCallout">
            <a:avLst>
              <a:gd name="adj1" fmla="val 54493"/>
              <a:gd name="adj2" fmla="val -78947"/>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Consider that with real data sets we can use PCA or other dimension-reducing methods to first reduce the dimensionality of our data and </a:t>
            </a:r>
            <a:r>
              <a:rPr lang="en-GB" i="1" dirty="0">
                <a:latin typeface="Source Code Pro" panose="020B0509030403020204" pitchFamily="49" charset="0"/>
              </a:rPr>
              <a:t>then</a:t>
            </a:r>
            <a:r>
              <a:rPr lang="en-GB" dirty="0">
                <a:latin typeface="Source Code Pro" panose="020B0509030403020204" pitchFamily="49" charset="0"/>
              </a:rPr>
              <a:t> run the algorithms for clustering.</a:t>
            </a:r>
          </a:p>
        </p:txBody>
      </p:sp>
    </p:spTree>
    <p:extLst>
      <p:ext uri="{BB962C8B-B14F-4D97-AF65-F5344CB8AC3E}">
        <p14:creationId xmlns:p14="http://schemas.microsoft.com/office/powerpoint/2010/main" val="152941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3CE491-AAC6-49ED-9379-DEAC343D2CC7}"/>
              </a:ext>
            </a:extLst>
          </p:cNvPr>
          <p:cNvSpPr/>
          <p:nvPr/>
        </p:nvSpPr>
        <p:spPr>
          <a:xfrm>
            <a:off x="421498" y="91440"/>
            <a:ext cx="1134900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Clustering as an Optimization Problem</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Picture 3" descr="A picture containing vector graphics&#10;&#10;Description automatically generated">
            <a:extLst>
              <a:ext uri="{FF2B5EF4-FFF2-40B4-BE49-F238E27FC236}">
                <a16:creationId xmlns:a16="http://schemas.microsoft.com/office/drawing/2014/main" id="{1A0F4A6C-703B-4021-9A64-E59C7B275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4770"/>
            <a:ext cx="3012445" cy="3012445"/>
          </a:xfrm>
          <a:prstGeom prst="rect">
            <a:avLst/>
          </a:prstGeom>
        </p:spPr>
      </p:pic>
      <p:sp>
        <p:nvSpPr>
          <p:cNvPr id="5" name="Speech Bubble: Rectangle 4">
            <a:extLst>
              <a:ext uri="{FF2B5EF4-FFF2-40B4-BE49-F238E27FC236}">
                <a16:creationId xmlns:a16="http://schemas.microsoft.com/office/drawing/2014/main" id="{C693DEE9-D810-4FED-B670-01A3D1B024B3}"/>
              </a:ext>
            </a:extLst>
          </p:cNvPr>
          <p:cNvSpPr/>
          <p:nvPr/>
        </p:nvSpPr>
        <p:spPr>
          <a:xfrm>
            <a:off x="3616960" y="1330960"/>
            <a:ext cx="5506720" cy="2590800"/>
          </a:xfrm>
          <a:prstGeom prst="wedgeRectCallout">
            <a:avLst>
              <a:gd name="adj1" fmla="val -71650"/>
              <a:gd name="adj2" fmla="val -16016"/>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We can see clustering as an optimization problem. What does that mean? We need to </a:t>
            </a:r>
            <a:r>
              <a:rPr lang="en-GB" i="1" dirty="0">
                <a:latin typeface="Source Code Pro" panose="020B0509030403020204" pitchFamily="49" charset="0"/>
              </a:rPr>
              <a:t>optimize</a:t>
            </a:r>
            <a:r>
              <a:rPr lang="en-GB" dirty="0">
                <a:latin typeface="Source Code Pro" panose="020B0509030403020204" pitchFamily="49" charset="0"/>
              </a:rPr>
              <a:t> over the course of the algorithm our clustering, so that, by the end, we have the best possible clusters that we can get from the data.</a:t>
            </a:r>
          </a:p>
        </p:txBody>
      </p:sp>
      <p:pic>
        <p:nvPicPr>
          <p:cNvPr id="7" name="Picture 6">
            <a:extLst>
              <a:ext uri="{FF2B5EF4-FFF2-40B4-BE49-F238E27FC236}">
                <a16:creationId xmlns:a16="http://schemas.microsoft.com/office/drawing/2014/main" id="{BE1C0A52-C874-444A-8469-7267C76495C2}"/>
              </a:ext>
            </a:extLst>
          </p:cNvPr>
          <p:cNvPicPr>
            <a:picLocks noChangeAspect="1"/>
          </p:cNvPicPr>
          <p:nvPr/>
        </p:nvPicPr>
        <p:blipFill>
          <a:blip r:embed="rId3"/>
          <a:stretch>
            <a:fillRect/>
          </a:stretch>
        </p:blipFill>
        <p:spPr>
          <a:xfrm>
            <a:off x="3181505" y="4120885"/>
            <a:ext cx="5586575" cy="2513595"/>
          </a:xfrm>
          <a:prstGeom prst="rect">
            <a:avLst/>
          </a:prstGeom>
        </p:spPr>
      </p:pic>
      <p:sp>
        <p:nvSpPr>
          <p:cNvPr id="8" name="Arrow: Right 7">
            <a:extLst>
              <a:ext uri="{FF2B5EF4-FFF2-40B4-BE49-F238E27FC236}">
                <a16:creationId xmlns:a16="http://schemas.microsoft.com/office/drawing/2014/main" id="{44286DFB-F1AE-4F46-9EEF-683AD2CC6F35}"/>
              </a:ext>
            </a:extLst>
          </p:cNvPr>
          <p:cNvSpPr/>
          <p:nvPr/>
        </p:nvSpPr>
        <p:spPr>
          <a:xfrm>
            <a:off x="5548072" y="5027162"/>
            <a:ext cx="853440" cy="701040"/>
          </a:xfrm>
          <a:prstGeom prst="rightArrow">
            <a:avLst/>
          </a:prstGeom>
          <a:solidFill>
            <a:schemeClr val="accent3">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9686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Circuit</Template>
  <TotalTime>300</TotalTime>
  <Words>2080</Words>
  <Application>Microsoft Office PowerPoint</Application>
  <PresentationFormat>Widescreen</PresentationFormat>
  <Paragraphs>104</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Source Code Pro</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Visentin</dc:creator>
  <cp:lastModifiedBy>Luca Visentin</cp:lastModifiedBy>
  <cp:revision>22</cp:revision>
  <dcterms:created xsi:type="dcterms:W3CDTF">2019-05-26T12:02:04Z</dcterms:created>
  <dcterms:modified xsi:type="dcterms:W3CDTF">2019-06-10T16:16:12Z</dcterms:modified>
</cp:coreProperties>
</file>